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4"/>
  </p:sldMasterIdLst>
  <p:notesMasterIdLst>
    <p:notesMasterId r:id="rId32"/>
  </p:notesMasterIdLst>
  <p:sldIdLst>
    <p:sldId id="262" r:id="rId5"/>
    <p:sldId id="315" r:id="rId6"/>
    <p:sldId id="316" r:id="rId7"/>
    <p:sldId id="275" r:id="rId8"/>
    <p:sldId id="317" r:id="rId9"/>
    <p:sldId id="289" r:id="rId10"/>
    <p:sldId id="318" r:id="rId11"/>
    <p:sldId id="334" r:id="rId12"/>
    <p:sldId id="333" r:id="rId13"/>
    <p:sldId id="301" r:id="rId14"/>
    <p:sldId id="335" r:id="rId15"/>
    <p:sldId id="332" r:id="rId16"/>
    <p:sldId id="336" r:id="rId17"/>
    <p:sldId id="338" r:id="rId18"/>
    <p:sldId id="337" r:id="rId19"/>
    <p:sldId id="261" r:id="rId20"/>
    <p:sldId id="339" r:id="rId21"/>
    <p:sldId id="320" r:id="rId22"/>
    <p:sldId id="331" r:id="rId23"/>
    <p:sldId id="326" r:id="rId24"/>
    <p:sldId id="308" r:id="rId25"/>
    <p:sldId id="327" r:id="rId26"/>
    <p:sldId id="324" r:id="rId27"/>
    <p:sldId id="340" r:id="rId28"/>
    <p:sldId id="322" r:id="rId29"/>
    <p:sldId id="323" r:id="rId30"/>
    <p:sldId id="32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62A0FE-8442-48CA-89A8-308B10487C15}" v="291" dt="2018-09-20T07:47:39.986"/>
    <p1510:client id="{23931A59-FF3D-4431-914F-71670F47CE8D}" v="2" dt="2018-09-20T10:25:57.5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2410" autoAdjust="0"/>
  </p:normalViewPr>
  <p:slideViewPr>
    <p:cSldViewPr snapToGrid="0">
      <p:cViewPr varScale="1">
        <p:scale>
          <a:sx n="68" d="100"/>
          <a:sy n="68" d="100"/>
        </p:scale>
        <p:origin x="696" y="-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1AA0A-10AA-4F51-81BD-C5864108EFB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2B8C6-4D3A-4BC1-AC22-482E376AC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38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76C0-2071-4799-9B1E-F57427D6561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619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B8C6-4D3A-4BC1-AC22-482E376AC8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5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B8C6-4D3A-4BC1-AC22-482E376AC8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13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B8C6-4D3A-4BC1-AC22-482E376AC8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93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EEC6C-52B6-4E07-AF4B-BCE03D5BF4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56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B8C6-4D3A-4BC1-AC22-482E376AC8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80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Core documentation includes: Reference material (w/interactive examples), Overview material, Quick Starts, Tutorials, Samples, How-</a:t>
            </a:r>
            <a:r>
              <a:rPr lang="en-US" sz="12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Tos</a:t>
            </a:r>
            <a:r>
              <a:rPr lang="en-US" sz="1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Soon: Cross-Product Tutorials / Hands-on-Labs / Deployments to Azure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EEC6C-52B6-4E07-AF4B-BCE03D5BF4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8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2E7A1-FD7D-4215-98A8-8AF9A3C0380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8804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B8C6-4D3A-4BC1-AC22-482E376AC8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31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B0CB3-0460-4BC2-BACD-662A7807E8F6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0641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B0CB3-0460-4BC2-BACD-662A7807E8F6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650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will have noticed the emphasis on Community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2B8C6-4D3A-4BC1-AC22-482E376AC8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52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B0CB3-0460-4BC2-BACD-662A7807E8F6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4297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https://docs.microsoft.com/en-us/dotnet/core/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2B8C6-4D3A-4BC1-AC22-482E376AC8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81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67 languages if we include Dynamics’ docs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2B8C6-4D3A-4BC1-AC22-482E376AC8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95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B8C6-4D3A-4BC1-AC22-482E376AC8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5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https://docs.microsoft.com/en-us/python/api/azure-cognitiveservices-vision-computervision/azure.cognitiveservices.vision.computervision?view=azure-python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2B8C6-4D3A-4BC1-AC22-482E376AC8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65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B0CB3-0460-4BC2-BACD-662A7807E8F6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8435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B0CB3-0460-4BC2-BACD-662A7807E8F6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8824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B0CB3-0460-4BC2-BACD-662A7807E8F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980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https://marketplace.visualstudio.com/search?target=VSCode&amp;category=Language%20Packs&amp;sortBy=Downloads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#As of End of August 2018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Chinese (Simplified): 1,617,093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Japanese: 482,672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Spanish: 366,223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German: 339,434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French: 224,872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Russian: 202,728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Portuguese (Brazil): 181,286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Korean: 139,474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Chinese (Traditional): 117,343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Italian: 85,767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Turkish: 25,549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Hungarian: 8,512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Bulgarian: 1,749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B0CB3-0460-4BC2-BACD-662A7807E8F6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4102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https://docs.microsoft.com/ru-ru/azure/app-service/app-service-web-get-started-dotnet</a:t>
            </a:r>
          </a:p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seen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MSLearn</a:t>
            </a:r>
            <a:r>
              <a:rPr lang="it-IT" dirty="0"/>
              <a:t> </a:t>
            </a:r>
            <a:r>
              <a:rPr lang="it-IT" dirty="0" err="1"/>
              <a:t>initiative</a:t>
            </a:r>
            <a:r>
              <a:rPr lang="it-IT" dirty="0"/>
              <a:t> just </a:t>
            </a:r>
            <a:r>
              <a:rPr lang="it-IT" dirty="0" err="1"/>
              <a:t>launched</a:t>
            </a:r>
            <a:r>
              <a:rPr lang="it-IT" dirty="0"/>
              <a:t> at Ignite – for </a:t>
            </a:r>
            <a:r>
              <a:rPr lang="it-IT" dirty="0" err="1"/>
              <a:t>now</a:t>
            </a:r>
            <a:r>
              <a:rPr lang="it-IT" dirty="0"/>
              <a:t> no </a:t>
            </a:r>
            <a:r>
              <a:rPr lang="it-IT" dirty="0" err="1"/>
              <a:t>contributions</a:t>
            </a:r>
            <a:r>
              <a:rPr lang="it-IT" dirty="0"/>
              <a:t> are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probably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change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B0CB3-0460-4BC2-BACD-662A7807E8F6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088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Today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vendor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monitors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languages</a:t>
            </a:r>
            <a:r>
              <a:rPr lang="it-IT" dirty="0"/>
              <a:t> – </a:t>
            </a:r>
            <a:r>
              <a:rPr lang="it-IT" dirty="0" err="1"/>
              <a:t>tomorrow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trusted</a:t>
            </a:r>
            <a:r>
              <a:rPr lang="it-IT" dirty="0"/>
              <a:t> </a:t>
            </a:r>
            <a:r>
              <a:rPr lang="it-IT" dirty="0" err="1"/>
              <a:t>moderators</a:t>
            </a: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B0CB3-0460-4BC2-BACD-662A7807E8F6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3715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B8C6-4D3A-4BC1-AC22-482E376AC8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7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AC3F-6FEC-4164-9597-227D9F990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EE39C-B389-4790-8D32-35E4D76E1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CB24F-2082-437B-AAB6-1F8028EB8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1B969-B726-4F7D-808D-3F7DED152BF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CA0D4-7A61-49A3-97C5-DA0A73A1C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F97F0-68B9-4C87-BBB4-CECF3BCD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671B-3A5A-4910-9570-90C3D892B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2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B5C69-A4BB-4938-96A9-9AD2BC7D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E5295-FD46-48B9-ADA8-2D664A26F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989AB-E545-4DCC-A0C8-57385E15E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1B969-B726-4F7D-808D-3F7DED152BF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58BC9-DD5F-4185-A680-B5BD126EE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39D9A-E75B-47D7-B09E-21E3019D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671B-3A5A-4910-9570-90C3D892B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8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E80B91-06C0-4E5E-8291-FECB0A91C9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215E0-1850-4127-AD44-4676ED18B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DC972-607C-4C52-9E0E-8456685FC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1B969-B726-4F7D-808D-3F7DED152BF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13CD4-5B2D-414A-AB72-3BEFA65B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362D0-D691-40D4-85D2-62E60A3F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671B-3A5A-4910-9570-90C3D892B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6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20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8C05-879B-44F2-A6FA-8CF2836F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84586-C824-4695-91B3-E032DE97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9CFD9-E376-47B8-88CA-192DCC5FD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1B969-B726-4F7D-808D-3F7DED152BF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9B3C2-A456-4EA3-90A7-9F328B4B7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BC66-C4CD-4ED2-91B6-87F18507C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671B-3A5A-4910-9570-90C3D892B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1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8529-5FA9-4DA4-AFEF-2043547B0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9895F-8CD7-4D6E-880D-DD33F757A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18F78-ABAC-4A81-A38D-359FF1A2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1B969-B726-4F7D-808D-3F7DED152BF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9A8AF-6BB8-4FFC-A74E-51927C160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E8E53-67CB-4C0A-8842-D0DDD4AB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671B-3A5A-4910-9570-90C3D892B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4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8243-8BF0-4471-9191-576D30C99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53E5-B41B-4405-BBB2-883A73187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DA01B-A0C9-46FF-B29E-69C4716CB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B9750-6F7C-4F0F-B964-BF6E82371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1B969-B726-4F7D-808D-3F7DED152BF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584A2-A3A2-48E6-99C4-66F22F13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5D303-65E2-4481-84E5-8A6CEB4EA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671B-3A5A-4910-9570-90C3D892B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0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68C15-312E-4228-B383-8312B3931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71A23-5158-4CD5-BF98-8CAB95B44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EADEA-787A-46DF-B743-F61B424D8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432DA-ACD3-47A9-8CFC-29676DCDEC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9FB4B4-A66C-44F5-9313-B13B26D634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B315AD-C4CF-4A31-BCD1-86A3113A1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1B969-B726-4F7D-808D-3F7DED152BF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95857-7AEC-412F-8D2A-F0B2B247C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6E2647-F868-4FCC-911A-A14229C8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671B-3A5A-4910-9570-90C3D892B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7162-3EBE-4C56-94FC-3570992D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D429BF-2134-42A7-B77D-C647298B4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1B969-B726-4F7D-808D-3F7DED152BF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613457-337F-44F6-ABEA-6099595AD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2237A-5A77-4EA2-89D5-85C6F0CFB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671B-3A5A-4910-9570-90C3D892B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3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3DD9C9-ED3F-47CB-A0C9-745E2CDB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1B969-B726-4F7D-808D-3F7DED152BF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51ADCB-4639-42FD-86CB-D71A5194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0D7BB-C024-43DA-A7FD-49BA34E0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671B-3A5A-4910-9570-90C3D892B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7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08153-C71C-4505-884A-37032EBA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EBDA0-4DF0-4C51-9D95-7460C61D3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F7BD9-1135-4C82-9AC4-7FC009BE3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215D4-E5C0-42B9-85C7-F311229F3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1B969-B726-4F7D-808D-3F7DED152BF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8F8FA-B22E-4A35-A270-0F99DAE84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93BDF-F889-48B6-ACC4-7C82EB89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671B-3A5A-4910-9570-90C3D892B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0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26AC-DA5A-4898-B956-57CB7F9F6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A682E9-A57E-4343-91DF-4DBE23382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85E497-A591-4B6D-93B3-9BC9D83B6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821CB-7DF6-4997-8BC4-AC04DF5D0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1B969-B726-4F7D-808D-3F7DED152BF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74A39-399E-4140-B723-AB8659460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01579-BF45-4A54-9417-2F4B10EE4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671B-3A5A-4910-9570-90C3D892B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9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BAB30-D41A-46E8-954C-BCBD7A0C5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7541E-25A1-4B7E-A115-178B40AE4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2B29D-248E-4BFD-9458-3C6A7E86D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57B6C-1216-4467-A009-09416565A981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2160C-7A62-40BF-9CA6-5179684FC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F132F-BFDF-4874-A35B-8EE42DE72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59B76-2F39-4DE5-BC6B-646B41F34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12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72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mailto:aldo.donetti@microsoft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quick-starts/hello-world#step-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velope-community.azurewebsites.n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www.youtube.com/channel/UCdpRI-QW8FEudwBy6cfnYcg" TargetMode="External"/><Relationship Id="rId18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18.png"/><Relationship Id="rId7" Type="http://schemas.openxmlformats.org/officeDocument/2006/relationships/hyperlink" Target="https://www.linkedin.com/groups/13512579" TargetMode="External"/><Relationship Id="rId12" Type="http://schemas.openxmlformats.org/officeDocument/2006/relationships/image" Target="../media/image12.png"/><Relationship Id="rId17" Type="http://schemas.openxmlformats.org/officeDocument/2006/relationships/hyperlink" Target="https://www.facebook.com/microsoftl10n/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11" Type="http://schemas.openxmlformats.org/officeDocument/2006/relationships/hyperlink" Target="https://github.com/Microsoft/Localization/wiki/How-to-Join-Microsoft-Localization-WeChat-Group" TargetMode="External"/><Relationship Id="rId5" Type="http://schemas.openxmlformats.org/officeDocument/2006/relationships/hyperlink" Target="https://twitter.com/MicrosoftL10n" TargetMode="External"/><Relationship Id="rId15" Type="http://schemas.openxmlformats.org/officeDocument/2006/relationships/hyperlink" Target="https://github.com/Microsoft/Localization/wiki/TRANSIFEX-FORUM-OF-MICROSOFT-COMMUNITY-TRANSLATION-PROJECTS" TargetMode="External"/><Relationship Id="rId10" Type="http://schemas.openxmlformats.org/officeDocument/2006/relationships/image" Target="../media/image11.png"/><Relationship Id="rId19" Type="http://schemas.openxmlformats.org/officeDocument/2006/relationships/image" Target="../media/image16.png"/><Relationship Id="rId4" Type="http://schemas.openxmlformats.org/officeDocument/2006/relationships/hyperlink" Target="https://microsoftl10n.github.io/" TargetMode="External"/><Relationship Id="rId9" Type="http://schemas.openxmlformats.org/officeDocument/2006/relationships/hyperlink" Target="https://gitter.im/MS-CE-Localization" TargetMode="External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hyperlink" Target="https://docs.microsoft.com/learn/" TargetMode="External"/><Relationship Id="rId4" Type="http://schemas.openxmlformats.org/officeDocument/2006/relationships/hyperlink" Target="https://aka.ms/IntlDoc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notesSlide" Target="../notesSlides/notesSlide8.xml"/><Relationship Id="rId7" Type="http://schemas.openxmlformats.org/officeDocument/2006/relationships/hyperlink" Target="https://mvp.microsoft.com/" TargetMode="External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hyperlink" Target="https://github.com/Microsoft/Localization/wiki/Active-Hack_A_Docs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open.microsoft.com/2018/09/18/hacktoberfest-2018-microsoft/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www.dotnetconf.net/local-events/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fslusos.blogspot.com/2013/08/para-quando-publicitacao-das-listas-d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562" y="365125"/>
            <a:ext cx="4159692" cy="337349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Lucida Console" panose="020B0609040504020204" pitchFamily="49" charset="0"/>
              </a:rPr>
              <a:t>International</a:t>
            </a:r>
            <a:r>
              <a:rPr lang="en-US" sz="3600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en-US" sz="3600" i="1" dirty="0">
                <a:solidFill>
                  <a:schemeClr val="bg1"/>
                </a:solidFill>
                <a:latin typeface="Lucida Sans" panose="020B0602030504020204" pitchFamily="34" charset="0"/>
              </a:rPr>
              <a:t>Community</a:t>
            </a:r>
            <a:r>
              <a:rPr lang="en-US" sz="3600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br>
              <a:rPr lang="en-US" sz="3600" dirty="0">
                <a:solidFill>
                  <a:schemeClr val="bg1"/>
                </a:solidFill>
                <a:latin typeface="Lucida Sans" panose="020B0602030504020204" pitchFamily="34" charset="0"/>
              </a:rPr>
            </a:br>
            <a:r>
              <a:rPr lang="en-US" sz="3600" dirty="0">
                <a:solidFill>
                  <a:schemeClr val="bg1"/>
                </a:solidFill>
                <a:latin typeface="Lucida Sans" panose="020B0602030504020204" pitchFamily="34" charset="0"/>
              </a:rPr>
              <a:t>Projects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DB8C80-8459-4677-82C1-37D2D560A768}"/>
              </a:ext>
            </a:extLst>
          </p:cNvPr>
          <p:cNvSpPr/>
          <p:nvPr/>
        </p:nvSpPr>
        <p:spPr>
          <a:xfrm>
            <a:off x="575134" y="4784612"/>
            <a:ext cx="38811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Lucida Console" panose="020B0609040504020204" pitchFamily="49" charset="0"/>
              </a:rPr>
              <a:t>Aldo Donetti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Program Manager</a:t>
            </a:r>
          </a:p>
          <a:p>
            <a:pPr algn="r"/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Cloud+AI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International</a:t>
            </a:r>
          </a:p>
          <a:p>
            <a:pPr algn="r"/>
            <a:r>
              <a:rPr lang="en-US" dirty="0">
                <a:latin typeface="Lucida Console" panose="020B0609040504020204" pitchFamily="49" charset="0"/>
                <a:hlinkClick r:id="rId4"/>
              </a:rPr>
              <a:t>aldod@microsoft.com</a:t>
            </a:r>
            <a:endParaRPr lang="en-US" dirty="0">
              <a:latin typeface="Lucida Console" panose="020B0609040504020204" pitchFamily="49" charset="0"/>
            </a:endParaRPr>
          </a:p>
          <a:p>
            <a:pPr algn="r"/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Twitter: @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aldod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F6796-50E3-44C5-B761-609A86B536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3" y="5629349"/>
            <a:ext cx="921161" cy="109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0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6718"/>
    </mc:Choice>
    <mc:Fallback xmlns="">
      <p:transition advTm="3671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040C3-736C-491A-8F55-685B61B3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172DD-3A55-426E-A848-920822928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6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040C3-736C-491A-8F55-685B61B3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Supporting short Slide decks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172DD-3A55-426E-A848-920822928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1 slide</a:t>
            </a:r>
          </a:p>
          <a:p>
            <a:r>
              <a:rPr lang="it-IT" dirty="0">
                <a:solidFill>
                  <a:schemeClr val="bg1"/>
                </a:solidFill>
              </a:rPr>
              <a:t>2 slides (1 for </a:t>
            </a:r>
            <a:r>
              <a:rPr lang="it-IT" dirty="0" err="1">
                <a:solidFill>
                  <a:schemeClr val="bg1"/>
                </a:solidFill>
              </a:rPr>
              <a:t>Docs</a:t>
            </a:r>
            <a:r>
              <a:rPr lang="it-IT" dirty="0">
                <a:solidFill>
                  <a:schemeClr val="bg1"/>
                </a:solidFill>
              </a:rPr>
              <a:t> / 1 for OSS)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040C3-736C-491A-8F55-685B61B3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1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172DD-3A55-426E-A848-920822928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43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8B2D53D-3E5F-4F94-A36F-B48D2956FDB4}"/>
              </a:ext>
            </a:extLst>
          </p:cNvPr>
          <p:cNvSpPr/>
          <p:nvPr/>
        </p:nvSpPr>
        <p:spPr>
          <a:xfrm>
            <a:off x="135173" y="4920559"/>
            <a:ext cx="1794745" cy="1796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B8535A-D022-40B4-94B9-975B0AD94A4F}"/>
              </a:ext>
            </a:extLst>
          </p:cNvPr>
          <p:cNvSpPr/>
          <p:nvPr/>
        </p:nvSpPr>
        <p:spPr>
          <a:xfrm>
            <a:off x="10276954" y="133553"/>
            <a:ext cx="1724714" cy="17610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DEADB-F9FA-4365-B637-40925A92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652" y="365125"/>
            <a:ext cx="10229147" cy="1325563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Where are the instructions?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200" u="sng" dirty="0">
                <a:solidFill>
                  <a:srgbClr val="00B0F0"/>
                </a:solidFill>
                <a:latin typeface="Lucida Console" panose="020B0609040504020204" pitchFamily="49" charset="0"/>
              </a:rPr>
              <a:t>https://aka.ms/ms-docs </a:t>
            </a:r>
            <a:endParaRPr lang="en-US" u="sng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33DC1-6DA2-49C7-AACD-8725C2612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319"/>
            <a:ext cx="10229146" cy="1641685"/>
          </a:xfrm>
        </p:spPr>
        <p:txBody>
          <a:bodyPr>
            <a:normAutofit/>
          </a:bodyPr>
          <a:lstStyle/>
          <a:p>
            <a:pPr marL="224097" lvl="0" indent="-224097" defTabSz="914367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1800" u="sng" dirty="0">
                <a:solidFill>
                  <a:srgbClr val="00B0F0"/>
                </a:solidFill>
                <a:latin typeface="Lucida Console" panose="020B0609040504020204" pitchFamily="49" charset="0"/>
                <a:ea typeface="+mj-ea"/>
                <a:cs typeface="+mj-cs"/>
              </a:rPr>
              <a:t>Docs.microsoft.com</a:t>
            </a:r>
            <a:r>
              <a:rPr lang="en-US" sz="18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is new the platform hosting Microsoft technical documentation. Content is </a:t>
            </a:r>
            <a:r>
              <a:rPr lang="en-US" sz="1800" b="1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Open Source</a:t>
            </a:r>
            <a:r>
              <a:rPr lang="en-US" sz="1200" b="1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(*)</a:t>
            </a:r>
            <a:r>
              <a:rPr lang="en-US" sz="1800" b="1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, Hosted on GitHub, </a:t>
            </a:r>
            <a:r>
              <a:rPr lang="en-US" sz="1800" b="1" u="sng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Community-enabled</a:t>
            </a:r>
            <a:r>
              <a:rPr lang="en-US" sz="1800" b="1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+ in your own language!</a:t>
            </a:r>
          </a:p>
          <a:p>
            <a:pPr marL="224097" lvl="0" indent="-224097" defTabSz="914367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18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Help the Community improve Docs, and </a:t>
            </a:r>
            <a:r>
              <a:rPr lang="en-US" sz="1800" u="sng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grow your reputation online</a:t>
            </a:r>
            <a:r>
              <a:rPr lang="en-US" sz="18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!! </a:t>
            </a:r>
            <a:endParaRPr lang="en-US" sz="16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Lucida Console" panose="020B0609040504020204" pitchFamily="49" charset="0"/>
            </a:endParaRPr>
          </a:p>
          <a:p>
            <a:pPr marL="224096" lvl="1" indent="0" defTabSz="914367">
              <a:spcBef>
                <a:spcPct val="20000"/>
              </a:spcBef>
              <a:buSzPct val="90000"/>
              <a:buNone/>
            </a:pPr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Discover how here </a:t>
            </a:r>
            <a:r>
              <a:rPr lang="en-US" u="sng" dirty="0">
                <a:solidFill>
                  <a:srgbClr val="00B0F0"/>
                </a:solidFill>
                <a:latin typeface="Lucida Console" panose="020B0609040504020204" pitchFamily="49" charset="0"/>
                <a:ea typeface="+mj-ea"/>
                <a:cs typeface="+mj-cs"/>
              </a:rPr>
              <a:t>https://aka.ms/intldocs</a:t>
            </a:r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44824-F8EE-4794-BBE0-9C5B3276298C}"/>
              </a:ext>
            </a:extLst>
          </p:cNvPr>
          <p:cNvCxnSpPr/>
          <p:nvPr/>
        </p:nvCxnSpPr>
        <p:spPr>
          <a:xfrm>
            <a:off x="279918" y="3429000"/>
            <a:ext cx="1145799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8F2E8C1-8175-41AE-8A6A-EA5F2E53355A}"/>
              </a:ext>
            </a:extLst>
          </p:cNvPr>
          <p:cNvSpPr txBox="1">
            <a:spLocks/>
          </p:cNvSpPr>
          <p:nvPr/>
        </p:nvSpPr>
        <p:spPr>
          <a:xfrm>
            <a:off x="1124652" y="3462887"/>
            <a:ext cx="102291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7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 you like Open Source?</a:t>
            </a:r>
            <a:br>
              <a:rPr lang="en-US" sz="47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600" u="sng" dirty="0">
                <a:solidFill>
                  <a:srgbClr val="00B0F0"/>
                </a:solidFill>
                <a:latin typeface="Lucida Console" panose="020B0609040504020204" pitchFamily="49" charset="0"/>
              </a:rPr>
              <a:t>https://aka.ms/msossloc  </a:t>
            </a:r>
            <a:endParaRPr lang="en-US" sz="4700" u="sng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FF550A-73A5-45B4-A1B1-A55FC832616D}"/>
              </a:ext>
            </a:extLst>
          </p:cNvPr>
          <p:cNvSpPr txBox="1">
            <a:spLocks/>
          </p:cNvSpPr>
          <p:nvPr/>
        </p:nvSpPr>
        <p:spPr>
          <a:xfrm>
            <a:off x="2257809" y="4990494"/>
            <a:ext cx="3976244" cy="14797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u="sng">
                <a:solidFill>
                  <a:schemeClr val="bg1"/>
                </a:solidFill>
              </a:rPr>
              <a:t>in your language,</a:t>
            </a:r>
          </a:p>
          <a:p>
            <a:pPr algn="ctr"/>
            <a:r>
              <a:rPr lang="en-US" sz="3600">
                <a:solidFill>
                  <a:schemeClr val="bg1"/>
                </a:solidFill>
              </a:rPr>
              <a:t> today!</a:t>
            </a:r>
            <a:endParaRPr lang="en-US" sz="320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68B4ED-201A-4A7D-B605-0813717E3834}"/>
              </a:ext>
            </a:extLst>
          </p:cNvPr>
          <p:cNvGrpSpPr/>
          <p:nvPr/>
        </p:nvGrpSpPr>
        <p:grpSpPr>
          <a:xfrm>
            <a:off x="8543995" y="3597823"/>
            <a:ext cx="3351307" cy="738664"/>
            <a:chOff x="8543995" y="3597824"/>
            <a:chExt cx="3351307" cy="853648"/>
          </a:xfrm>
        </p:grpSpPr>
        <p:pic>
          <p:nvPicPr>
            <p:cNvPr id="10" name="Picture 2" descr="Risultato immagine per vscode logo">
              <a:extLst>
                <a:ext uri="{FF2B5EF4-FFF2-40B4-BE49-F238E27FC236}">
                  <a16:creationId xmlns:a16="http://schemas.microsoft.com/office/drawing/2014/main" id="{F410ECFE-DD49-4E30-986E-42AA3D7A42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4326" y="3633667"/>
              <a:ext cx="1060976" cy="700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384F1E-4838-435E-B189-7A4AD15E4EC9}"/>
                </a:ext>
              </a:extLst>
            </p:cNvPr>
            <p:cNvSpPr txBox="1"/>
            <p:nvPr/>
          </p:nvSpPr>
          <p:spPr>
            <a:xfrm>
              <a:off x="8543995" y="3597824"/>
              <a:ext cx="1906291" cy="85364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>
                  <a:solidFill>
                    <a:schemeClr val="bg1"/>
                  </a:solidFill>
                </a:rPr>
                <a:t>VS Code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76F025-504C-4AFE-A153-A6E92C9D6D97}"/>
              </a:ext>
            </a:extLst>
          </p:cNvPr>
          <p:cNvGrpSpPr/>
          <p:nvPr/>
        </p:nvGrpSpPr>
        <p:grpSpPr>
          <a:xfrm>
            <a:off x="7213599" y="4243377"/>
            <a:ext cx="4809717" cy="1258806"/>
            <a:chOff x="7213599" y="4392665"/>
            <a:chExt cx="4809717" cy="1258806"/>
          </a:xfrm>
        </p:grpSpPr>
        <p:pic>
          <p:nvPicPr>
            <p:cNvPr id="12" name="Picture 4" descr="https://img-prod-cms-rt-microsoft-com.akamaized.net/cms/api/am/imageFileData/RE1I4Dx">
              <a:extLst>
                <a:ext uri="{FF2B5EF4-FFF2-40B4-BE49-F238E27FC236}">
                  <a16:creationId xmlns:a16="http://schemas.microsoft.com/office/drawing/2014/main" id="{389ECA9C-8B17-47AA-9886-909EE0FAB8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5041" y="4452743"/>
              <a:ext cx="1438275" cy="1047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C43B6D-73ED-4F60-A7BA-110C8CD96E8B}"/>
                </a:ext>
              </a:extLst>
            </p:cNvPr>
            <p:cNvSpPr txBox="1"/>
            <p:nvPr/>
          </p:nvSpPr>
          <p:spPr>
            <a:xfrm>
              <a:off x="7213599" y="4392665"/>
              <a:ext cx="3371441" cy="1258806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solidFill>
                    <a:schemeClr val="bg1"/>
                  </a:solidFill>
                </a:rPr>
                <a:t>SQL on Linux</a:t>
              </a:r>
            </a:p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solidFill>
                    <a:schemeClr val="bg1"/>
                  </a:solidFill>
                </a:rPr>
                <a:t>SQL Ops Studio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79C8DC-3914-4ED4-AD09-A7F5D8FD1CEF}"/>
              </a:ext>
            </a:extLst>
          </p:cNvPr>
          <p:cNvGrpSpPr/>
          <p:nvPr/>
        </p:nvGrpSpPr>
        <p:grpSpPr>
          <a:xfrm>
            <a:off x="6257043" y="5336060"/>
            <a:ext cx="5639681" cy="742335"/>
            <a:chOff x="6257043" y="5661403"/>
            <a:chExt cx="5639681" cy="816569"/>
          </a:xfrm>
        </p:grpSpPr>
        <p:pic>
          <p:nvPicPr>
            <p:cNvPr id="14" name="Picture 6" descr="https://marketplace.eclipse.org/sites/default/files/styles/ds_medium/public/BrandVisualStudioTeamServices2017RTW_64x.png">
              <a:extLst>
                <a:ext uri="{FF2B5EF4-FFF2-40B4-BE49-F238E27FC236}">
                  <a16:creationId xmlns:a16="http://schemas.microsoft.com/office/drawing/2014/main" id="{44CD0C35-B007-42E4-856E-6A4EBD8256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4724" y="5661403"/>
              <a:ext cx="762000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FD923E-3AAF-4AC1-B28C-4D317302FC22}"/>
                </a:ext>
              </a:extLst>
            </p:cNvPr>
            <p:cNvSpPr txBox="1"/>
            <p:nvPr/>
          </p:nvSpPr>
          <p:spPr>
            <a:xfrm>
              <a:off x="6257043" y="5665441"/>
              <a:ext cx="4810303" cy="81253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>
                  <a:solidFill>
                    <a:schemeClr val="bg1"/>
                  </a:solidFill>
                </a:rPr>
                <a:t>Team Explorer Everywhere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937B2B2-A433-4BCB-B51F-8D5414FBC351}"/>
              </a:ext>
            </a:extLst>
          </p:cNvPr>
          <p:cNvSpPr txBox="1"/>
          <p:nvPr/>
        </p:nvSpPr>
        <p:spPr>
          <a:xfrm>
            <a:off x="9426566" y="6009015"/>
            <a:ext cx="279653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… and more!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1B0FBD-247B-4ECB-8008-61F2603E0A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4" y="4990493"/>
            <a:ext cx="1685131" cy="16851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075BED-FF6C-44D7-A0CF-A38DC2CDB2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014" y="208195"/>
            <a:ext cx="1639421" cy="1639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BE625C-7E34-4171-8E66-887C2E99FA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" y="543894"/>
            <a:ext cx="968022" cy="9680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E2826E-25F0-4367-832F-999A82B5F3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60" y="3648622"/>
            <a:ext cx="921161" cy="109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8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040C3-736C-491A-8F55-685B61B3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2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172DD-3A55-426E-A848-920822928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1 for </a:t>
            </a:r>
            <a:r>
              <a:rPr lang="it-IT" dirty="0" err="1">
                <a:solidFill>
                  <a:schemeClr val="bg1"/>
                </a:solidFill>
              </a:rPr>
              <a:t>Docs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1 for OSS projects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Can be </a:t>
            </a:r>
            <a:r>
              <a:rPr lang="it-IT" dirty="0" err="1">
                <a:solidFill>
                  <a:schemeClr val="bg1"/>
                </a:solidFill>
              </a:rPr>
              <a:t>customized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you</a:t>
            </a:r>
            <a:r>
              <a:rPr lang="it-IT" dirty="0">
                <a:solidFill>
                  <a:schemeClr val="bg1"/>
                </a:solidFill>
              </a:rPr>
              <a:t> like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2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FB056A-7B32-4AC2-9F0C-CC5877B7B13E}"/>
              </a:ext>
            </a:extLst>
          </p:cNvPr>
          <p:cNvSpPr/>
          <p:nvPr/>
        </p:nvSpPr>
        <p:spPr>
          <a:xfrm>
            <a:off x="10222684" y="99593"/>
            <a:ext cx="1803363" cy="18077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DEADB-F9FA-4365-B637-40925A92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316" y="365125"/>
            <a:ext cx="10205484" cy="1325563"/>
          </a:xfrm>
        </p:spPr>
        <p:txBody>
          <a:bodyPr/>
          <a:lstStyle/>
          <a:p>
            <a:r>
              <a:rPr lang="it-IT" sz="4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Where</a:t>
            </a:r>
            <a:r>
              <a:rPr lang="it-IT" sz="4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are the </a:t>
            </a:r>
            <a:r>
              <a:rPr lang="it-IT" sz="4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instructions</a:t>
            </a:r>
            <a:r>
              <a:rPr lang="it-IT" sz="4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  <a:br>
              <a:rPr lang="it-IT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200" u="sng" dirty="0">
                <a:solidFill>
                  <a:srgbClr val="00B0F0"/>
                </a:solidFill>
                <a:latin typeface="Lucida Console" panose="020B0609040504020204" pitchFamily="49" charset="0"/>
              </a:rPr>
              <a:t>https://aka.ms/ms-docs </a:t>
            </a:r>
            <a:endParaRPr lang="en-US" u="sng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33DC1-6DA2-49C7-AACD-8725C2612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6631"/>
            <a:ext cx="10515600" cy="4416244"/>
          </a:xfrm>
        </p:spPr>
        <p:txBody>
          <a:bodyPr>
            <a:normAutofit/>
          </a:bodyPr>
          <a:lstStyle/>
          <a:p>
            <a:pPr marL="224097" lvl="0" indent="-224097" defTabSz="914367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400" u="sng">
                <a:solidFill>
                  <a:srgbClr val="00B0F0"/>
                </a:solidFill>
                <a:latin typeface="Lucida Console" panose="020B0609040504020204" pitchFamily="49" charset="0"/>
                <a:ea typeface="+mj-ea"/>
                <a:cs typeface="+mj-cs"/>
              </a:rPr>
              <a:t>docs</a:t>
            </a:r>
            <a:r>
              <a:rPr lang="en-US" sz="2400" u="sng" dirty="0">
                <a:solidFill>
                  <a:srgbClr val="00B0F0"/>
                </a:solidFill>
                <a:latin typeface="Lucida Console" panose="020B0609040504020204" pitchFamily="49" charset="0"/>
                <a:ea typeface="+mj-ea"/>
                <a:cs typeface="+mj-cs"/>
              </a:rPr>
              <a:t>.microsoft.com</a:t>
            </a:r>
            <a:r>
              <a:rPr lang="en-US" sz="2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is new the platform hosting Microsoft technical documentation</a:t>
            </a:r>
          </a:p>
          <a:p>
            <a:pPr marL="0" lvl="0" indent="0" defTabSz="914367">
              <a:spcBef>
                <a:spcPct val="20000"/>
              </a:spcBef>
              <a:buSzPct val="90000"/>
              <a:buNone/>
            </a:pPr>
            <a:endParaRPr lang="en-US" sz="2400" b="1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Lucida Console" panose="020B0609040504020204" pitchFamily="49" charset="0"/>
            </a:endParaRPr>
          </a:p>
          <a:p>
            <a:pPr marL="224097" lvl="0" indent="-224097" defTabSz="914367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400" b="1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Content is Open Source(*), Hosted on GitHub, </a:t>
            </a:r>
            <a:r>
              <a:rPr lang="en-US" sz="2400" b="1" u="sng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Community-enabled</a:t>
            </a:r>
            <a:r>
              <a:rPr lang="en-US" sz="2400" b="1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+ </a:t>
            </a:r>
            <a:r>
              <a:rPr lang="en-US" sz="2400" b="1" u="sng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in your own language</a:t>
            </a:r>
            <a:r>
              <a:rPr lang="en-US" sz="2400" b="1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!</a:t>
            </a:r>
            <a:endParaRPr lang="en-US" sz="24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Lucida Console" panose="020B0609040504020204" pitchFamily="49" charset="0"/>
            </a:endParaRPr>
          </a:p>
          <a:p>
            <a:pPr marL="224097" lvl="0" indent="-224097" defTabSz="914367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endParaRPr lang="en-US" sz="24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Lucida Console" panose="020B0609040504020204" pitchFamily="49" charset="0"/>
            </a:endParaRPr>
          </a:p>
          <a:p>
            <a:pPr marL="224097" lvl="0" indent="-224097" defTabSz="914367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So </a:t>
            </a:r>
            <a:r>
              <a:rPr lang="en-US" sz="2400" b="1" u="sng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YOU</a:t>
            </a:r>
            <a:r>
              <a:rPr lang="en-US" sz="2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can help the community of users Worldwide to get a better experience by improving the Docs, and </a:t>
            </a:r>
            <a:r>
              <a:rPr lang="en-US" sz="2400" u="sng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grow your reputation online</a:t>
            </a:r>
            <a:r>
              <a:rPr lang="en-US" sz="2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!! </a:t>
            </a:r>
          </a:p>
          <a:p>
            <a:pPr marL="224097" lvl="0" indent="-224097" defTabSz="914367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endParaRPr lang="en-US" sz="19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Lucida Console" panose="020B0609040504020204" pitchFamily="49" charset="0"/>
            </a:endParaRPr>
          </a:p>
          <a:p>
            <a:pPr marL="224096" lvl="1" indent="0" defTabSz="914367">
              <a:spcBef>
                <a:spcPct val="20000"/>
              </a:spcBef>
              <a:buSzPct val="90000"/>
              <a:buNone/>
            </a:pPr>
            <a:r>
              <a:rPr lang="en-US" sz="3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Discover how here </a:t>
            </a:r>
            <a:r>
              <a:rPr lang="en-US" sz="3000" u="sng" dirty="0">
                <a:solidFill>
                  <a:srgbClr val="00B0F0"/>
                </a:solidFill>
                <a:latin typeface="Lucida Console" panose="020B0609040504020204" pitchFamily="49" charset="0"/>
                <a:ea typeface="+mj-ea"/>
                <a:cs typeface="+mj-cs"/>
              </a:rPr>
              <a:t>https://aka.ms/intldocs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EC8D2-1A7F-46C5-BB5C-6527EA55D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014" y="208195"/>
            <a:ext cx="1639421" cy="1639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485BF-E1C1-498A-9191-7EB72948A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" y="543894"/>
            <a:ext cx="968022" cy="96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3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715B074-7549-4564-AE3A-29A50299CA53}"/>
              </a:ext>
            </a:extLst>
          </p:cNvPr>
          <p:cNvSpPr/>
          <p:nvPr/>
        </p:nvSpPr>
        <p:spPr>
          <a:xfrm>
            <a:off x="10195790" y="99593"/>
            <a:ext cx="1803363" cy="18077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90213-F4F2-48A2-A2D3-226C1972B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6" y="365125"/>
            <a:ext cx="10333074" cy="1325563"/>
          </a:xfrm>
        </p:spPr>
        <p:txBody>
          <a:bodyPr/>
          <a:lstStyle/>
          <a:p>
            <a:r>
              <a:rPr lang="en-US" sz="47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 you like Open Source?</a:t>
            </a:r>
            <a:br>
              <a:rPr lang="en-US" sz="47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600" u="sng" dirty="0">
                <a:solidFill>
                  <a:srgbClr val="00B0F0"/>
                </a:solidFill>
                <a:latin typeface="Lucida Console" panose="020B0609040504020204" pitchFamily="49" charset="0"/>
              </a:rPr>
              <a:t>https://aka.ms/msossloc  </a:t>
            </a:r>
            <a:endParaRPr lang="en-US" sz="4700" u="sng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C7035-23FE-4D20-8439-26D4A84157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461" y="5676222"/>
            <a:ext cx="11655078" cy="7940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>
                <a:solidFill>
                  <a:schemeClr val="bg1"/>
                </a:solidFill>
                <a:latin typeface="+mn-lt"/>
              </a:rPr>
              <a:t>Help the Community to get them </a:t>
            </a:r>
            <a:r>
              <a:rPr lang="en-US" sz="3600" u="sng">
                <a:solidFill>
                  <a:schemeClr val="bg1"/>
                </a:solidFill>
                <a:latin typeface="+mn-lt"/>
              </a:rPr>
              <a:t>in your language</a:t>
            </a:r>
            <a:r>
              <a:rPr lang="en-US" sz="3600">
                <a:solidFill>
                  <a:schemeClr val="bg1"/>
                </a:solidFill>
                <a:latin typeface="+mn-lt"/>
              </a:rPr>
              <a:t> today!</a:t>
            </a:r>
            <a:endParaRPr lang="en-US" sz="32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Picture 2" descr="Risultato immagine per vscode logo">
            <a:extLst>
              <a:ext uri="{FF2B5EF4-FFF2-40B4-BE49-F238E27FC236}">
                <a16:creationId xmlns:a16="http://schemas.microsoft.com/office/drawing/2014/main" id="{B50D255B-91E9-44CA-B143-682893FE6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35" y="2422995"/>
            <a:ext cx="1060976" cy="70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F20D55-047C-409C-AA31-B4285FC50F3E}"/>
              </a:ext>
            </a:extLst>
          </p:cNvPr>
          <p:cNvSpPr txBox="1"/>
          <p:nvPr/>
        </p:nvSpPr>
        <p:spPr>
          <a:xfrm>
            <a:off x="1873341" y="2422995"/>
            <a:ext cx="1905522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>
                <a:solidFill>
                  <a:schemeClr val="bg1"/>
                </a:solidFill>
              </a:rPr>
              <a:t>VS Code</a:t>
            </a:r>
          </a:p>
        </p:txBody>
      </p:sp>
      <p:pic>
        <p:nvPicPr>
          <p:cNvPr id="1028" name="Picture 4" descr="https://img-prod-cms-rt-microsoft-com.akamaized.net/cms/api/am/imageFileData/RE1I4Dx">
            <a:extLst>
              <a:ext uri="{FF2B5EF4-FFF2-40B4-BE49-F238E27FC236}">
                <a16:creationId xmlns:a16="http://schemas.microsoft.com/office/drawing/2014/main" id="{548324B5-18E6-47CE-AA14-C68550A78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286" y="2141345"/>
            <a:ext cx="14382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B4EEB8-7881-40EC-B036-8B0916CB56AD}"/>
              </a:ext>
            </a:extLst>
          </p:cNvPr>
          <p:cNvSpPr txBox="1"/>
          <p:nvPr/>
        </p:nvSpPr>
        <p:spPr>
          <a:xfrm>
            <a:off x="8061516" y="2395031"/>
            <a:ext cx="3494114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>
                <a:solidFill>
                  <a:schemeClr val="bg1"/>
                </a:solidFill>
              </a:rPr>
              <a:t>SQL on Linux</a:t>
            </a:r>
          </a:p>
        </p:txBody>
      </p:sp>
      <p:pic>
        <p:nvPicPr>
          <p:cNvPr id="1030" name="Picture 6" descr="https://marketplace.eclipse.org/sites/default/files/styles/ds_medium/public/BrandVisualStudioTeamServices2017RTW_64x.png">
            <a:extLst>
              <a:ext uri="{FF2B5EF4-FFF2-40B4-BE49-F238E27FC236}">
                <a16:creationId xmlns:a16="http://schemas.microsoft.com/office/drawing/2014/main" id="{C5E6BDCA-0685-4827-BC46-1A81515F1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264" y="357061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7870AA-0F69-4CBA-953C-A491C9E29A01}"/>
              </a:ext>
            </a:extLst>
          </p:cNvPr>
          <p:cNvSpPr txBox="1"/>
          <p:nvPr/>
        </p:nvSpPr>
        <p:spPr>
          <a:xfrm>
            <a:off x="4046392" y="3641997"/>
            <a:ext cx="6283556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>
                <a:solidFill>
                  <a:schemeClr val="bg1"/>
                </a:solidFill>
              </a:rPr>
              <a:t>Team Explorer Everywhere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83C9B-87A8-426A-86A2-236F011FC3C2}"/>
              </a:ext>
            </a:extLst>
          </p:cNvPr>
          <p:cNvSpPr txBox="1"/>
          <p:nvPr/>
        </p:nvSpPr>
        <p:spPr>
          <a:xfrm>
            <a:off x="6758015" y="4702290"/>
            <a:ext cx="3932563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>
                <a:solidFill>
                  <a:schemeClr val="bg1"/>
                </a:solidFill>
              </a:rPr>
              <a:t>… and more!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4B9C2-56A3-4AA8-A37B-3C9ABC38C6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694" y="175404"/>
            <a:ext cx="1685131" cy="1685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8769DC-1F0A-46D9-999E-53AB7AA9B5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4" y="566820"/>
            <a:ext cx="921161" cy="109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5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040C3-736C-491A-8F55-685B61B3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About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172DD-3A55-426E-A848-920822928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0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9A50-CC58-4221-842B-558CB4E8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6001"/>
          </a:xfrm>
        </p:spPr>
        <p:txBody>
          <a:bodyPr>
            <a:normAutofit/>
          </a:bodyPr>
          <a:lstStyle/>
          <a:p>
            <a:r>
              <a:rPr lang="it-IT" sz="28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Docs</a:t>
            </a:r>
            <a:r>
              <a:rPr lang="it-IT" sz="2800" b="1" dirty="0">
                <a:solidFill>
                  <a:schemeClr val="bg1"/>
                </a:solidFill>
                <a:latin typeface="Lucida Console" panose="020B0609040504020204" pitchFamily="49" charset="0"/>
              </a:rPr>
              <a:t> - the «New Hope» for Technical Content</a:t>
            </a:r>
            <a:endParaRPr lang="it-IT" sz="28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35BC83-9017-4346-A6C5-98CC3ED26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126"/>
            <a:ext cx="4310743" cy="5301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 </a:t>
            </a:r>
          </a:p>
          <a:p>
            <a:pPr marL="0" indent="0">
              <a:buNone/>
            </a:pP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Key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Principles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:</a:t>
            </a:r>
          </a:p>
          <a:p>
            <a:pPr marL="0" indent="0">
              <a:buNone/>
            </a:pPr>
            <a:endParaRPr lang="it-IT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Great Content</a:t>
            </a:r>
          </a:p>
          <a:p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Modern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/fresh UI</a:t>
            </a:r>
          </a:p>
          <a:p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Standard Formats &amp; Tools</a:t>
            </a:r>
          </a:p>
          <a:p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Agile publishing</a:t>
            </a:r>
          </a:p>
          <a:p>
            <a:r>
              <a:rPr lang="it-IT" sz="1800" b="1" dirty="0">
                <a:solidFill>
                  <a:schemeClr val="bg1"/>
                </a:solidFill>
                <a:latin typeface="Lucida Console" panose="020B0609040504020204" pitchFamily="49" charset="0"/>
              </a:rPr>
              <a:t>Community-enabled</a:t>
            </a:r>
          </a:p>
          <a:p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Global by default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689F9-142E-422A-92B8-AABD07F9E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943" y="1690688"/>
            <a:ext cx="6881933" cy="47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6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9A50-CC58-4221-842B-558CB4E8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6001"/>
          </a:xfrm>
        </p:spPr>
        <p:txBody>
          <a:bodyPr>
            <a:normAutofit/>
          </a:bodyPr>
          <a:lstStyle/>
          <a:p>
            <a:r>
              <a:rPr lang="it-IT" sz="28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Docs</a:t>
            </a:r>
            <a:r>
              <a:rPr lang="it-IT" sz="2800" b="1" dirty="0">
                <a:solidFill>
                  <a:schemeClr val="bg1"/>
                </a:solidFill>
                <a:latin typeface="Lucida Console" panose="020B0609040504020204" pitchFamily="49" charset="0"/>
              </a:rPr>
              <a:t> – in detail</a:t>
            </a:r>
            <a:endParaRPr lang="it-IT" sz="28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35BC83-9017-4346-A6C5-98CC3ED26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6002"/>
            <a:ext cx="5982546" cy="6294326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Content:</a:t>
            </a:r>
          </a:p>
          <a:p>
            <a:pPr lvl="1"/>
            <a:r>
              <a:rPr lang="it-IT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Re-</a:t>
            </a:r>
            <a:r>
              <a:rPr lang="it-IT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engineered</a:t>
            </a:r>
            <a:endParaRPr lang="it-IT" sz="16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lvl="1"/>
            <a:r>
              <a:rPr lang="it-IT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More Samples</a:t>
            </a:r>
          </a:p>
          <a:p>
            <a:pPr lvl="1"/>
            <a:r>
              <a:rPr lang="it-IT" sz="1600" dirty="0" err="1">
                <a:solidFill>
                  <a:srgbClr val="00B0F0"/>
                </a:solidFill>
                <a:latin typeface="Lucida Console" panose="020B06090405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Quickstarts</a:t>
            </a:r>
            <a:r>
              <a:rPr lang="it-IT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&amp; </a:t>
            </a:r>
            <a:r>
              <a:rPr lang="it-IT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Tutorials</a:t>
            </a:r>
            <a:endParaRPr lang="it-IT" sz="16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lvl="1"/>
            <a:r>
              <a:rPr lang="it-IT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stored</a:t>
            </a:r>
            <a:r>
              <a:rPr lang="it-IT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in GitHub / </a:t>
            </a:r>
            <a:r>
              <a:rPr lang="it-IT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Markdown</a:t>
            </a:r>
            <a:r>
              <a:rPr lang="it-IT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format</a:t>
            </a:r>
          </a:p>
          <a:p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Backend:</a:t>
            </a:r>
          </a:p>
          <a:p>
            <a:pPr lvl="1"/>
            <a:r>
              <a:rPr lang="it-IT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Runs</a:t>
            </a:r>
            <a:r>
              <a:rPr lang="it-IT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on Azure</a:t>
            </a:r>
          </a:p>
          <a:p>
            <a:pPr lvl="1"/>
            <a:r>
              <a:rPr lang="it-IT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Highly </a:t>
            </a:r>
            <a:r>
              <a:rPr lang="it-IT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automated</a:t>
            </a:r>
            <a:r>
              <a:rPr lang="it-IT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single-article publishing</a:t>
            </a:r>
          </a:p>
          <a:p>
            <a:pPr lvl="1"/>
            <a:r>
              <a:rPr lang="it-IT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also</a:t>
            </a:r>
            <a:r>
              <a:rPr lang="it-IT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uses</a:t>
            </a:r>
            <a:r>
              <a:rPr lang="it-IT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BOTs</a:t>
            </a:r>
            <a:r>
              <a:rPr lang="it-IT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for </a:t>
            </a:r>
            <a:r>
              <a:rPr lang="it-IT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process</a:t>
            </a:r>
            <a:r>
              <a:rPr lang="it-IT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management</a:t>
            </a:r>
          </a:p>
          <a:p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Frontend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:</a:t>
            </a:r>
          </a:p>
          <a:p>
            <a:pPr lvl="1"/>
            <a:r>
              <a:rPr lang="it-IT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Completely</a:t>
            </a:r>
            <a:r>
              <a:rPr lang="it-IT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redesigned</a:t>
            </a:r>
            <a:r>
              <a:rPr lang="it-IT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/ Responsive UI</a:t>
            </a:r>
          </a:p>
          <a:p>
            <a:pPr lvl="1"/>
            <a:r>
              <a:rPr lang="it-IT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Feature-</a:t>
            </a:r>
            <a:r>
              <a:rPr lang="it-IT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rich</a:t>
            </a:r>
            <a:endParaRPr lang="it-IT" sz="16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lvl="2"/>
            <a:r>
              <a:rPr lang="it-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New &amp; </a:t>
            </a:r>
            <a:r>
              <a:rPr lang="it-IT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Contextual</a:t>
            </a:r>
            <a:r>
              <a:rPr lang="it-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Search</a:t>
            </a:r>
          </a:p>
          <a:p>
            <a:pPr lvl="2"/>
            <a:r>
              <a:rPr lang="it-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API Browser w/ </a:t>
            </a:r>
            <a:r>
              <a:rPr lang="it-IT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versioning</a:t>
            </a:r>
            <a:endParaRPr lang="it-IT" sz="1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lvl="2"/>
            <a:r>
              <a:rPr lang="it-IT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Integrated</a:t>
            </a:r>
            <a:r>
              <a:rPr lang="it-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CLI</a:t>
            </a:r>
          </a:p>
          <a:p>
            <a:r>
              <a:rPr lang="it-IT" sz="2000" u="sng" dirty="0">
                <a:solidFill>
                  <a:schemeClr val="bg1"/>
                </a:solidFill>
                <a:latin typeface="Lucida Console" panose="020B0609040504020204" pitchFamily="49" charset="0"/>
              </a:rPr>
              <a:t>Community-enabled (Editing/Feedback)</a:t>
            </a:r>
          </a:p>
          <a:p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Global by Design</a:t>
            </a:r>
          </a:p>
          <a:p>
            <a:pPr lvl="1"/>
            <a:r>
              <a:rPr lang="it-IT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in 67 Languages</a:t>
            </a:r>
          </a:p>
          <a:p>
            <a:pPr lvl="1"/>
            <a:r>
              <a:rPr lang="it-IT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Hover</a:t>
            </a:r>
            <a:r>
              <a:rPr lang="it-IT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-over (MT) / Read in English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689F9-142E-422A-92B8-AABD07F9E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396" y="365125"/>
            <a:ext cx="5795604" cy="402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3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2125B-7816-4D9F-90BB-5F7FC0D56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What &amp;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43F17-734B-4C81-A145-7328175DA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41" y="1570795"/>
            <a:ext cx="11237259" cy="4874978"/>
          </a:xfrm>
        </p:spPr>
        <p:txBody>
          <a:bodyPr>
            <a:normAutofit fontScale="70000" lnSpcReduction="20000"/>
          </a:bodyPr>
          <a:lstStyle/>
          <a:p>
            <a:r>
              <a:rPr lang="en-US" u="sng" dirty="0">
                <a:solidFill>
                  <a:schemeClr val="accent6"/>
                </a:solidFill>
                <a:latin typeface="Lucida Console" panose="020B0609040504020204" pitchFamily="49" charset="0"/>
              </a:rPr>
              <a:t>Open Source (OSS) </a:t>
            </a:r>
            <a:r>
              <a:rPr lang="en-US" u="sng" dirty="0">
                <a:solidFill>
                  <a:schemeClr val="bg1"/>
                </a:solidFill>
                <a:latin typeface="Lucida Console" panose="020B0609040504020204" pitchFamily="49" charset="0"/>
              </a:rPr>
              <a:t>International </a:t>
            </a:r>
            <a:r>
              <a:rPr lang="en-US" i="1" u="sng" dirty="0">
                <a:solidFill>
                  <a:schemeClr val="bg1"/>
                </a:solidFill>
                <a:latin typeface="Lucida Console" panose="020B0609040504020204" pitchFamily="49" charset="0"/>
              </a:rPr>
              <a:t>Community</a:t>
            </a:r>
            <a:r>
              <a:rPr lang="en-US" u="sng" dirty="0">
                <a:solidFill>
                  <a:schemeClr val="bg1"/>
                </a:solidFill>
                <a:latin typeface="Lucida Console" panose="020B0609040504020204" pitchFamily="49" charset="0"/>
              </a:rPr>
              <a:t> Projects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The local developer Community helps to </a:t>
            </a:r>
            <a:r>
              <a:rPr lang="en-US" dirty="0">
                <a:solidFill>
                  <a:schemeClr val="accent4"/>
                </a:solidFill>
                <a:latin typeface="Lucida Console" panose="020B0609040504020204" pitchFamily="49" charset="0"/>
              </a:rPr>
              <a:t>translate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Open Source Software into their own language.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It’s a pure contribution for the non-English speakers in your Community. </a:t>
            </a:r>
          </a:p>
          <a:p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u="sng" dirty="0">
                <a:solidFill>
                  <a:schemeClr val="bg1"/>
                </a:solidFill>
                <a:latin typeface="Lucida Console" panose="020B0609040504020204" pitchFamily="49" charset="0"/>
              </a:rPr>
              <a:t>International </a:t>
            </a:r>
            <a:r>
              <a:rPr lang="en-US" i="1" u="sng" dirty="0">
                <a:solidFill>
                  <a:schemeClr val="bg1"/>
                </a:solidFill>
                <a:latin typeface="Lucida Console" panose="020B0609040504020204" pitchFamily="49" charset="0"/>
              </a:rPr>
              <a:t>Community</a:t>
            </a:r>
            <a:r>
              <a:rPr lang="en-US" u="sng" dirty="0">
                <a:solidFill>
                  <a:schemeClr val="bg1"/>
                </a:solidFill>
                <a:latin typeface="Lucida Console" panose="020B0609040504020204" pitchFamily="49" charset="0"/>
              </a:rPr>
              <a:t> Contributions to </a:t>
            </a:r>
            <a:r>
              <a:rPr lang="en-US" u="sng" dirty="0">
                <a:solidFill>
                  <a:schemeClr val="accent6"/>
                </a:solidFill>
                <a:latin typeface="Lucida Console" panose="020B0609040504020204" pitchFamily="49" charset="0"/>
              </a:rPr>
              <a:t>docs</a:t>
            </a:r>
            <a:r>
              <a:rPr lang="en-US" u="sng" dirty="0">
                <a:solidFill>
                  <a:schemeClr val="accent1"/>
                </a:solidFill>
                <a:latin typeface="Lucida Console" panose="020B0609040504020204" pitchFamily="49" charset="0"/>
              </a:rPr>
              <a:t>.microsoft.com</a:t>
            </a:r>
            <a:endParaRPr lang="en-US" dirty="0">
              <a:solidFill>
                <a:schemeClr val="accent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The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local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developer Community can </a:t>
            </a:r>
            <a:r>
              <a:rPr lang="it-IT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suggest</a:t>
            </a:r>
            <a:r>
              <a:rPr lang="it-IT" dirty="0">
                <a:solidFill>
                  <a:schemeClr val="accent4"/>
                </a:solidFill>
                <a:latin typeface="Lucida Console" panose="020B0609040504020204" pitchFamily="49" charset="0"/>
              </a:rPr>
              <a:t> </a:t>
            </a:r>
            <a:r>
              <a:rPr lang="it-IT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improvements</a:t>
            </a:r>
            <a:r>
              <a:rPr lang="it-IT" dirty="0">
                <a:solidFill>
                  <a:schemeClr val="accent4"/>
                </a:solidFill>
                <a:latin typeface="Lucida Console" panose="020B0609040504020204" pitchFamily="49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to the (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now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open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sourced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)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documentation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of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most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of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our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products.</a:t>
            </a:r>
          </a:p>
          <a:p>
            <a:pPr marL="0" indent="0">
              <a:buNone/>
            </a:pP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It’s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easy to do -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it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helps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whole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developer Community.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  <a:sym typeface="Wingdings" pitchFamily="2" charset="2"/>
              </a:rPr>
              <a:t>It can help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  <a:sym typeface="Wingdings" pitchFamily="2" charset="2"/>
              </a:rPr>
              <a:t>us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  <a:sym typeface="Wingdings" pitchFamily="2" charset="2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  <a:sym typeface="Wingdings" pitchFamily="2" charset="2"/>
              </a:rPr>
              <a:t>improve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  <a:sym typeface="Wingdings" pitchFamily="2" charset="2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  <a:sym typeface="Wingdings" pitchFamily="2" charset="2"/>
              </a:rPr>
              <a:t>our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  <a:sym typeface="Wingdings" pitchFamily="2" charset="2"/>
              </a:rPr>
              <a:t> Machine Translation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  <a:sym typeface="Wingdings" pitchFamily="2" charset="2"/>
              </a:rPr>
              <a:t>engines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Lucida Console" panose="020B0609040504020204" pitchFamily="49" charset="0"/>
              <a:sym typeface="Wingdings" pitchFamily="2" charset="2"/>
            </a:endParaRPr>
          </a:p>
          <a:p>
            <a:r>
              <a:rPr lang="en-US" dirty="0">
                <a:solidFill>
                  <a:srgbClr val="92D050"/>
                </a:solidFill>
                <a:latin typeface="Lucida Console" panose="020B0609040504020204" pitchFamily="49" charset="0"/>
                <a:sym typeface="Wingdings" pitchFamily="2" charset="2"/>
              </a:rPr>
              <a:t>Help us spread the word</a:t>
            </a:r>
          </a:p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No Cons: no marketing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stuff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–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only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Community work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4"/>
                </a:solidFill>
                <a:latin typeface="Lucida Console" panose="020B0609040504020204" pitchFamily="49" charset="0"/>
                <a:sym typeface="Wingdings" pitchFamily="2" charset="2"/>
              </a:rPr>
              <a:t>Just </a:t>
            </a:r>
            <a:r>
              <a:rPr lang="it-IT" dirty="0" err="1">
                <a:solidFill>
                  <a:schemeClr val="accent4"/>
                </a:solidFill>
                <a:latin typeface="Lucida Console" panose="020B0609040504020204" pitchFamily="49" charset="0"/>
                <a:sym typeface="Wingdings" pitchFamily="2" charset="2"/>
              </a:rPr>
              <a:t>mention</a:t>
            </a:r>
            <a:r>
              <a:rPr lang="it-IT" dirty="0">
                <a:solidFill>
                  <a:schemeClr val="accent4"/>
                </a:solidFill>
                <a:latin typeface="Lucida Console" panose="020B0609040504020204" pitchFamily="49" charset="0"/>
                <a:sym typeface="Wingdings" pitchFamily="2" charset="2"/>
              </a:rPr>
              <a:t> </a:t>
            </a:r>
            <a:r>
              <a:rPr lang="it-IT" dirty="0" err="1">
                <a:solidFill>
                  <a:schemeClr val="accent4"/>
                </a:solidFill>
                <a:latin typeface="Lucida Console" panose="020B0609040504020204" pitchFamily="49" charset="0"/>
                <a:sym typeface="Wingdings" pitchFamily="2" charset="2"/>
              </a:rPr>
              <a:t>them</a:t>
            </a:r>
            <a:r>
              <a:rPr lang="it-IT" dirty="0">
                <a:solidFill>
                  <a:schemeClr val="accent4"/>
                </a:solidFill>
                <a:latin typeface="Lucida Console" panose="020B0609040504020204" pitchFamily="49" charset="0"/>
                <a:sym typeface="Wingdings" pitchFamily="2" charset="2"/>
              </a:rPr>
              <a:t> </a:t>
            </a:r>
            <a:r>
              <a:rPr lang="it-IT" dirty="0" err="1">
                <a:solidFill>
                  <a:schemeClr val="accent4"/>
                </a:solidFill>
                <a:latin typeface="Lucida Console" panose="020B0609040504020204" pitchFamily="49" charset="0"/>
                <a:sym typeface="Wingdings" pitchFamily="2" charset="2"/>
              </a:rPr>
              <a:t>during</a:t>
            </a:r>
            <a:r>
              <a:rPr lang="it-IT" dirty="0">
                <a:solidFill>
                  <a:schemeClr val="accent4"/>
                </a:solidFill>
                <a:latin typeface="Lucida Console" panose="020B0609040504020204" pitchFamily="49" charset="0"/>
                <a:sym typeface="Wingdings" pitchFamily="2" charset="2"/>
              </a:rPr>
              <a:t> </a:t>
            </a:r>
            <a:r>
              <a:rPr lang="it-IT" dirty="0" err="1">
                <a:solidFill>
                  <a:schemeClr val="accent4"/>
                </a:solidFill>
                <a:latin typeface="Lucida Console" panose="020B0609040504020204" pitchFamily="49" charset="0"/>
                <a:sym typeface="Wingdings" pitchFamily="2" charset="2"/>
              </a:rPr>
              <a:t>your</a:t>
            </a:r>
            <a:r>
              <a:rPr lang="it-IT" dirty="0">
                <a:solidFill>
                  <a:schemeClr val="accent4"/>
                </a:solidFill>
                <a:latin typeface="Lucida Console" panose="020B0609040504020204" pitchFamily="49" charset="0"/>
                <a:sym typeface="Wingdings" pitchFamily="2" charset="2"/>
              </a:rPr>
              <a:t> </a:t>
            </a:r>
            <a:r>
              <a:rPr lang="it-IT" dirty="0" err="1">
                <a:solidFill>
                  <a:schemeClr val="accent4"/>
                </a:solidFill>
                <a:latin typeface="Lucida Console" panose="020B0609040504020204" pitchFamily="49" charset="0"/>
                <a:sym typeface="Wingdings" pitchFamily="2" charset="2"/>
              </a:rPr>
              <a:t>next</a:t>
            </a:r>
            <a:r>
              <a:rPr lang="it-IT" dirty="0">
                <a:solidFill>
                  <a:schemeClr val="accent4"/>
                </a:solidFill>
                <a:latin typeface="Lucida Console" panose="020B0609040504020204" pitchFamily="49" charset="0"/>
                <a:sym typeface="Wingdings" pitchFamily="2" charset="2"/>
              </a:rPr>
              <a:t> presentation and </a:t>
            </a:r>
            <a:r>
              <a:rPr lang="it-IT" u="sng" dirty="0" err="1">
                <a:solidFill>
                  <a:schemeClr val="accent4"/>
                </a:solidFill>
                <a:latin typeface="Lucida Console" panose="020B0609040504020204" pitchFamily="49" charset="0"/>
                <a:sym typeface="Wingdings" pitchFamily="2" charset="2"/>
              </a:rPr>
              <a:t>socialize</a:t>
            </a:r>
            <a:r>
              <a:rPr lang="it-IT" u="sng" dirty="0">
                <a:solidFill>
                  <a:schemeClr val="accent4"/>
                </a:solidFill>
                <a:latin typeface="Lucida Console" panose="020B0609040504020204" pitchFamily="49" charset="0"/>
                <a:sym typeface="Wingdings" pitchFamily="2" charset="2"/>
              </a:rPr>
              <a:t> </a:t>
            </a:r>
            <a:r>
              <a:rPr lang="it-IT" u="sng" dirty="0" err="1">
                <a:solidFill>
                  <a:schemeClr val="accent4"/>
                </a:solidFill>
                <a:latin typeface="Lucida Console" panose="020B0609040504020204" pitchFamily="49" charset="0"/>
                <a:sym typeface="Wingdings" pitchFamily="2" charset="2"/>
              </a:rPr>
              <a:t>it</a:t>
            </a:r>
            <a:r>
              <a:rPr lang="it-IT" u="sng" dirty="0">
                <a:solidFill>
                  <a:schemeClr val="accent4"/>
                </a:solidFill>
                <a:latin typeface="Lucida Console" panose="020B0609040504020204" pitchFamily="49" charset="0"/>
                <a:sym typeface="Wingdings" pitchFamily="2" charset="2"/>
              </a:rPr>
              <a:t> online</a:t>
            </a:r>
            <a:endParaRPr lang="en-US" u="sng" dirty="0">
              <a:solidFill>
                <a:schemeClr val="accent4"/>
              </a:solidFill>
              <a:latin typeface="Lucida Console" panose="020B0609040504020204" pitchFamily="49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We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can help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you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gain more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visibility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13788"/>
    </mc:Choice>
    <mc:Fallback xmlns="">
      <p:transition advTm="21378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3D3D5-3E82-4546-8638-D8769CBAF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63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Redesigned site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128E5-EC3A-4A6B-AA43-6361F5D7A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82F82B-16DA-473C-B38F-59F5BD33F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70" y="719798"/>
            <a:ext cx="9605211" cy="61510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4FAB1A-E557-4E02-8954-F184464BA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255" y="719798"/>
            <a:ext cx="9291636" cy="616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8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860DE9-0A1D-4308-9955-FA90BF89C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7" y="793447"/>
            <a:ext cx="12192000" cy="53482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CD0805-7EBC-45ED-87B5-458E02BCE7CE}"/>
              </a:ext>
            </a:extLst>
          </p:cNvPr>
          <p:cNvSpPr/>
          <p:nvPr/>
        </p:nvSpPr>
        <p:spPr>
          <a:xfrm>
            <a:off x="22577" y="1245145"/>
            <a:ext cx="1893194" cy="241524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A3288A-B5E1-4271-BC29-9C6DABA8239D}"/>
              </a:ext>
            </a:extLst>
          </p:cNvPr>
          <p:cNvSpPr/>
          <p:nvPr/>
        </p:nvSpPr>
        <p:spPr>
          <a:xfrm>
            <a:off x="10826750" y="793447"/>
            <a:ext cx="672597" cy="380255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B221C8-D2DC-4E0B-885D-37E4E50500DB}"/>
              </a:ext>
            </a:extLst>
          </p:cNvPr>
          <p:cNvSpPr/>
          <p:nvPr/>
        </p:nvSpPr>
        <p:spPr>
          <a:xfrm>
            <a:off x="22577" y="1700890"/>
            <a:ext cx="2894794" cy="40013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336A93-5ED7-4EEE-A952-6C19C35FF46F}"/>
              </a:ext>
            </a:extLst>
          </p:cNvPr>
          <p:cNvSpPr/>
          <p:nvPr/>
        </p:nvSpPr>
        <p:spPr>
          <a:xfrm>
            <a:off x="3132665" y="2088552"/>
            <a:ext cx="880533" cy="22688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BCF3D8-DF07-455A-B4A1-E30D2E6E84B6}"/>
              </a:ext>
            </a:extLst>
          </p:cNvPr>
          <p:cNvSpPr/>
          <p:nvPr/>
        </p:nvSpPr>
        <p:spPr>
          <a:xfrm>
            <a:off x="4013198" y="2088552"/>
            <a:ext cx="1207911" cy="22688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A6F8EC-CD52-445F-9780-B56E50AAC555}"/>
              </a:ext>
            </a:extLst>
          </p:cNvPr>
          <p:cNvSpPr/>
          <p:nvPr/>
        </p:nvSpPr>
        <p:spPr>
          <a:xfrm>
            <a:off x="5258180" y="2094197"/>
            <a:ext cx="1873956" cy="22688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14F1F2-80DB-49FA-89A4-33F66E6033D9}"/>
              </a:ext>
            </a:extLst>
          </p:cNvPr>
          <p:cNvSpPr/>
          <p:nvPr/>
        </p:nvSpPr>
        <p:spPr>
          <a:xfrm>
            <a:off x="11509828" y="1208092"/>
            <a:ext cx="659594" cy="325645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5F4549-5F9C-409D-AC38-6ABBC505E606}"/>
              </a:ext>
            </a:extLst>
          </p:cNvPr>
          <p:cNvSpPr/>
          <p:nvPr/>
        </p:nvSpPr>
        <p:spPr>
          <a:xfrm>
            <a:off x="10605913" y="1704977"/>
            <a:ext cx="1563509" cy="1387484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36F447-E810-48DE-B68C-405A0EBA7A1B}"/>
              </a:ext>
            </a:extLst>
          </p:cNvPr>
          <p:cNvSpPr/>
          <p:nvPr/>
        </p:nvSpPr>
        <p:spPr>
          <a:xfrm>
            <a:off x="9496425" y="1208092"/>
            <a:ext cx="863600" cy="3256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463AC9-2B0E-4CB3-BC5A-8DE0FAE94A2D}"/>
              </a:ext>
            </a:extLst>
          </p:cNvPr>
          <p:cNvSpPr/>
          <p:nvPr/>
        </p:nvSpPr>
        <p:spPr>
          <a:xfrm>
            <a:off x="10929257" y="1208091"/>
            <a:ext cx="580571" cy="32564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EB4F9B-2D7D-49A1-95FD-AA24D2DBF15D}"/>
              </a:ext>
            </a:extLst>
          </p:cNvPr>
          <p:cNvSpPr/>
          <p:nvPr/>
        </p:nvSpPr>
        <p:spPr>
          <a:xfrm>
            <a:off x="10361083" y="1208091"/>
            <a:ext cx="566057" cy="32564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8347B-FFC9-47A1-9635-4535D1E92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025" y="1533737"/>
            <a:ext cx="1209844" cy="1676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9B5D59-8D39-4577-956F-3533A7824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056" y="7029522"/>
            <a:ext cx="7888807" cy="414781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1A93A3D-8729-4694-B74D-B8579D43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63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… and content</a:t>
            </a:r>
          </a:p>
        </p:txBody>
      </p:sp>
    </p:spTree>
    <p:extLst>
      <p:ext uri="{BB962C8B-B14F-4D97-AF65-F5344CB8AC3E}">
        <p14:creationId xmlns:p14="http://schemas.microsoft.com/office/powerpoint/2010/main" val="169559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-0.00533 -0.7798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" y="-3900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3049D9-BBE1-47CF-939E-EC266247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63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Contribution/Editing experience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102AE-3280-4E23-845C-4F6A9B70F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7" y="690180"/>
            <a:ext cx="10259857" cy="5477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AF495-6BF1-4857-976C-F46DA7052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854" y="6966983"/>
            <a:ext cx="913177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810831-E84C-478D-81BF-63088D305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050" y="6966983"/>
            <a:ext cx="9497750" cy="6668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80F69-40AA-4C57-AEEB-EEF4F924A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266" y="7152869"/>
            <a:ext cx="9469171" cy="5811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E95EF3-F5F2-4AF8-B890-A1EB7D223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035" y="7589963"/>
            <a:ext cx="10517068" cy="6573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F663F7-103B-4515-8BD4-33EBCDB785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0401" y="7377014"/>
            <a:ext cx="10282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7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06667 -1.021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-5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0.14804 -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5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07331 -1.0636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9" y="-5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-0.28373 -1.0884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3" y="-5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12D992D-562D-41F9-961F-C093598B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63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Global by default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5972AC-F63F-4E15-BAD5-B8D598709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9" y="736302"/>
            <a:ext cx="7195870" cy="5385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8016F-65F7-47A2-94B9-2F15BA2BE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95" y="1584939"/>
            <a:ext cx="10783805" cy="4744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960D6-DCDC-4669-B5AE-FC108A11E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86" y="2241462"/>
            <a:ext cx="10745700" cy="4496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8767DD-F36D-4B16-9721-216082DF1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68086"/>
            <a:ext cx="9402487" cy="150516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D7EFD19-96F6-415F-A617-411495FD78F6}"/>
              </a:ext>
            </a:extLst>
          </p:cNvPr>
          <p:cNvSpPr/>
          <p:nvPr/>
        </p:nvSpPr>
        <p:spPr>
          <a:xfrm>
            <a:off x="97509" y="1756611"/>
            <a:ext cx="1767386" cy="403683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79EF7B-F125-4DFA-A7D8-8770745C4979}"/>
              </a:ext>
            </a:extLst>
          </p:cNvPr>
          <p:cNvSpPr/>
          <p:nvPr/>
        </p:nvSpPr>
        <p:spPr>
          <a:xfrm>
            <a:off x="9376127" y="2049739"/>
            <a:ext cx="1977673" cy="403683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598EDDA-A6AA-4062-9C7C-11CC8BAA1A2F}"/>
              </a:ext>
            </a:extLst>
          </p:cNvPr>
          <p:cNvSpPr/>
          <p:nvPr/>
        </p:nvSpPr>
        <p:spPr>
          <a:xfrm>
            <a:off x="3199916" y="5273061"/>
            <a:ext cx="4813116" cy="718665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8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040C3-736C-491A-8F55-685B61B3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About Docs – more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172DD-3A55-426E-A848-920822928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API browser</a:t>
            </a:r>
          </a:p>
          <a:p>
            <a:r>
              <a:rPr lang="it-IT" dirty="0" err="1">
                <a:solidFill>
                  <a:schemeClr val="bg1"/>
                </a:solidFill>
              </a:rPr>
              <a:t>Integrated</a:t>
            </a:r>
            <a:r>
              <a:rPr lang="it-IT" dirty="0">
                <a:solidFill>
                  <a:schemeClr val="bg1"/>
                </a:solidFill>
              </a:rPr>
              <a:t> CLI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20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3D3D5-3E82-4546-8638-D8769CBAF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63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API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128E5-EC3A-4A6B-AA43-6361F5D7A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9CE3A-1B4B-4CFC-917C-EA27FD692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6B2597-AACD-4E0D-BCFC-926DD8D8C292}"/>
              </a:ext>
            </a:extLst>
          </p:cNvPr>
          <p:cNvSpPr/>
          <p:nvPr/>
        </p:nvSpPr>
        <p:spPr>
          <a:xfrm>
            <a:off x="0" y="1672389"/>
            <a:ext cx="1732547" cy="28875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93C952-59A3-4926-8BB2-197AA599C584}"/>
              </a:ext>
            </a:extLst>
          </p:cNvPr>
          <p:cNvSpPr/>
          <p:nvPr/>
        </p:nvSpPr>
        <p:spPr>
          <a:xfrm>
            <a:off x="11016916" y="1117349"/>
            <a:ext cx="725905" cy="1758197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E33FA5-3350-45CD-86E7-8EF50C888239}"/>
              </a:ext>
            </a:extLst>
          </p:cNvPr>
          <p:cNvSpPr/>
          <p:nvPr/>
        </p:nvSpPr>
        <p:spPr>
          <a:xfrm>
            <a:off x="2831432" y="4867191"/>
            <a:ext cx="7263063" cy="1990809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7AD1A4-368D-44C8-B2DF-FBB88AABB887}"/>
              </a:ext>
            </a:extLst>
          </p:cNvPr>
          <p:cNvSpPr/>
          <p:nvPr/>
        </p:nvSpPr>
        <p:spPr>
          <a:xfrm>
            <a:off x="0" y="6381123"/>
            <a:ext cx="1876926" cy="395914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1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5C693-E78B-4A54-A1B2-898EECAEF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6C0CF-4B51-4E7B-8FFB-13B76FB18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1328"/>
            <a:ext cx="12192000" cy="5295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EAE2C9-972F-4B47-BE31-0F5724349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907" y="7065281"/>
            <a:ext cx="9226627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9703C3-E63C-480E-ACF1-9D1EDB602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63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API Browser (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cont.d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AD178CB-28D3-409A-97CE-F8BAD256036C}"/>
              </a:ext>
            </a:extLst>
          </p:cNvPr>
          <p:cNvSpPr/>
          <p:nvPr/>
        </p:nvSpPr>
        <p:spPr>
          <a:xfrm>
            <a:off x="10010274" y="1533260"/>
            <a:ext cx="896353" cy="30035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6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-0.0263 -1.0303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-5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66DEA2-A960-4D29-B246-24346F593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21" y="675500"/>
            <a:ext cx="10431379" cy="6182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3049D9-BBE1-47CF-939E-EC266247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63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Integrated Cloud Shell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076D5-165E-4912-949C-336FEAFE8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99220"/>
            <a:ext cx="12192000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045E-16 L 0 -0.8407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9A50-CC58-4221-842B-558CB4E89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>
                <a:solidFill>
                  <a:srgbClr val="92D050"/>
                </a:solidFill>
                <a:latin typeface="Lucida Console" panose="020B0609040504020204" pitchFamily="49" charset="0"/>
              </a:rPr>
              <a:t>Open Source </a:t>
            </a:r>
            <a:r>
              <a:rPr lang="it-IT" sz="4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is</a:t>
            </a:r>
            <a:r>
              <a:rPr lang="it-IT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it-IT" sz="4000" i="1" dirty="0">
                <a:solidFill>
                  <a:schemeClr val="bg1"/>
                </a:solidFill>
                <a:latin typeface="Lucida Console" panose="020B0609040504020204" pitchFamily="49" charset="0"/>
              </a:rPr>
              <a:t>Community</a:t>
            </a:r>
            <a:r>
              <a:rPr lang="it-IT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 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E4CC6-BC75-4A13-897A-1624169C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84" y="1690688"/>
            <a:ext cx="10972800" cy="4883732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The Community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already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contributes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to the Software/code </a:t>
            </a:r>
          </a:p>
          <a:p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Not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everyone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speaks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English - OSS projects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get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translated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so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that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everyone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can benefit from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them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. </a:t>
            </a:r>
          </a:p>
          <a:p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The Community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contributes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to the Translation (</a:t>
            </a:r>
            <a:r>
              <a:rPr lang="it-IT" dirty="0">
                <a:solidFill>
                  <a:schemeClr val="accent4"/>
                </a:solidFill>
                <a:latin typeface="Lucida Console" panose="020B0609040504020204" pitchFamily="49" charset="0"/>
              </a:rPr>
              <a:t>Crowd-sourcing model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</a:p>
          <a:p>
            <a:pPr lvl="1"/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Translation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is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Enabled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but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it’s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outside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of the Source code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Repo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–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it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may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not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be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obvioust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people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how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contribute</a:t>
            </a:r>
            <a:endParaRPr lang="it-IT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2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9488"/>
    </mc:Choice>
    <mc:Fallback xmlns="">
      <p:transition advTm="4948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9A50-CC58-4221-842B-558CB4E89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OSS </a:t>
            </a:r>
            <a:r>
              <a:rPr lang="it-IT" sz="4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Int.l</a:t>
            </a:r>
            <a:r>
              <a:rPr lang="it-IT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 Community Projects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7B2BEF-ABE5-42F5-937C-CA10AF2A8D0B}"/>
              </a:ext>
            </a:extLst>
          </p:cNvPr>
          <p:cNvGrpSpPr/>
          <p:nvPr/>
        </p:nvGrpSpPr>
        <p:grpSpPr>
          <a:xfrm>
            <a:off x="305781" y="1842838"/>
            <a:ext cx="2946701" cy="738664"/>
            <a:chOff x="8543995" y="3597824"/>
            <a:chExt cx="3153132" cy="853648"/>
          </a:xfrm>
        </p:grpSpPr>
        <p:pic>
          <p:nvPicPr>
            <p:cNvPr id="7" name="Picture 2" descr="Risultato immagine per vscode logo">
              <a:extLst>
                <a:ext uri="{FF2B5EF4-FFF2-40B4-BE49-F238E27FC236}">
                  <a16:creationId xmlns:a16="http://schemas.microsoft.com/office/drawing/2014/main" id="{6C0EFDD3-A3F6-4A7C-8BAE-6C856BC086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6151" y="3633667"/>
              <a:ext cx="1060976" cy="700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8D1528-5EF7-420A-800C-5524865EF00B}"/>
                </a:ext>
              </a:extLst>
            </p:cNvPr>
            <p:cNvSpPr txBox="1"/>
            <p:nvPr/>
          </p:nvSpPr>
          <p:spPr>
            <a:xfrm>
              <a:off x="8543995" y="3597824"/>
              <a:ext cx="1906291" cy="85364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solidFill>
                    <a:schemeClr val="bg1"/>
                  </a:solidFill>
                </a:rPr>
                <a:t>VS Code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C08E46-7F85-4A28-AF52-8AACD1C70D75}"/>
              </a:ext>
            </a:extLst>
          </p:cNvPr>
          <p:cNvGrpSpPr/>
          <p:nvPr/>
        </p:nvGrpSpPr>
        <p:grpSpPr>
          <a:xfrm>
            <a:off x="3599705" y="1585138"/>
            <a:ext cx="4281277" cy="1258806"/>
            <a:chOff x="7213599" y="4392665"/>
            <a:chExt cx="4809717" cy="1258806"/>
          </a:xfrm>
        </p:grpSpPr>
        <p:pic>
          <p:nvPicPr>
            <p:cNvPr id="10" name="Picture 4" descr="https://img-prod-cms-rt-microsoft-com.akamaized.net/cms/api/am/imageFileData/RE1I4Dx">
              <a:extLst>
                <a:ext uri="{FF2B5EF4-FFF2-40B4-BE49-F238E27FC236}">
                  <a16:creationId xmlns:a16="http://schemas.microsoft.com/office/drawing/2014/main" id="{C0A65EE9-5AB3-4FFA-8BD2-807C5EB87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5041" y="4452743"/>
              <a:ext cx="1438275" cy="1047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D7CDBE-76B3-4BFD-A620-197A9F8B9A4A}"/>
                </a:ext>
              </a:extLst>
            </p:cNvPr>
            <p:cNvSpPr txBox="1"/>
            <p:nvPr/>
          </p:nvSpPr>
          <p:spPr>
            <a:xfrm>
              <a:off x="7213599" y="4392665"/>
              <a:ext cx="3371441" cy="1258806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solidFill>
                    <a:schemeClr val="bg1"/>
                  </a:solidFill>
                </a:rPr>
                <a:t>SQL on Linux</a:t>
              </a:r>
            </a:p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solidFill>
                    <a:schemeClr val="bg1"/>
                  </a:solidFill>
                </a:rPr>
                <a:t>SQL Ops Studio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FC78E-1F65-4AC5-BF95-BAFE4AAF73E0}"/>
              </a:ext>
            </a:extLst>
          </p:cNvPr>
          <p:cNvGrpSpPr/>
          <p:nvPr/>
        </p:nvGrpSpPr>
        <p:grpSpPr>
          <a:xfrm>
            <a:off x="8231449" y="1585139"/>
            <a:ext cx="3607489" cy="1258805"/>
            <a:chOff x="8289235" y="5665441"/>
            <a:chExt cx="3607489" cy="1384687"/>
          </a:xfrm>
        </p:grpSpPr>
        <p:pic>
          <p:nvPicPr>
            <p:cNvPr id="13" name="Picture 6" descr="https://marketplace.eclipse.org/sites/default/files/styles/ds_medium/public/BrandVisualStudioTeamServices2017RTW_64x.png">
              <a:extLst>
                <a:ext uri="{FF2B5EF4-FFF2-40B4-BE49-F238E27FC236}">
                  <a16:creationId xmlns:a16="http://schemas.microsoft.com/office/drawing/2014/main" id="{B173D3A4-D19F-4E7C-9C50-1C4386F07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4724" y="5979708"/>
              <a:ext cx="762000" cy="762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625A71-4AE6-4C3B-B258-8F770EC22D6E}"/>
                </a:ext>
              </a:extLst>
            </p:cNvPr>
            <p:cNvSpPr txBox="1"/>
            <p:nvPr/>
          </p:nvSpPr>
          <p:spPr>
            <a:xfrm>
              <a:off x="8289235" y="5665441"/>
              <a:ext cx="2778111" cy="138468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solidFill>
                    <a:schemeClr val="bg1"/>
                  </a:solidFill>
                </a:rPr>
                <a:t>Team Explorer </a:t>
              </a:r>
            </a:p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solidFill>
                    <a:schemeClr val="bg1"/>
                  </a:solidFill>
                </a:rPr>
                <a:t>Everywhere</a:t>
              </a:r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C1032-FD3D-467F-A40B-E10DAF4F0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3043"/>
            <a:ext cx="10515600" cy="342391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And many more … </a:t>
            </a:r>
          </a:p>
          <a:p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Check </a:t>
            </a:r>
            <a:r>
              <a:rPr lang="en-US" u="sng" dirty="0">
                <a:solidFill>
                  <a:srgbClr val="00B0F0"/>
                </a:solidFill>
                <a:latin typeface="Lucida Console" panose="020B0609040504020204" pitchFamily="49" charset="0"/>
              </a:rPr>
              <a:t>https://aka.ms/IntlDocsOSS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	- how to join / contribute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	- status updates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41BF97-A2AC-494D-806C-1845B9155CAC}"/>
              </a:ext>
            </a:extLst>
          </p:cNvPr>
          <p:cNvSpPr/>
          <p:nvPr/>
        </p:nvSpPr>
        <p:spPr>
          <a:xfrm>
            <a:off x="8639900" y="3500632"/>
            <a:ext cx="1794745" cy="1796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E4C1C1-8F9F-4C24-BC79-A599D4E06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671" y="3570566"/>
            <a:ext cx="1685131" cy="168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6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461"/>
    </mc:Choice>
    <mc:Fallback xmlns="">
      <p:transition advTm="2046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9A50-CC58-4221-842B-558CB4E8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50" y="365125"/>
            <a:ext cx="11158750" cy="714167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Tools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64EE33C-73BC-4E8B-A6D3-684059F4A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573318"/>
              </p:ext>
            </p:extLst>
          </p:nvPr>
        </p:nvGraphicFramePr>
        <p:xfrm>
          <a:off x="332698" y="1079291"/>
          <a:ext cx="11664252" cy="2536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63564">
                  <a:extLst>
                    <a:ext uri="{9D8B030D-6E8A-4147-A177-3AD203B41FA5}">
                      <a16:colId xmlns:a16="http://schemas.microsoft.com/office/drawing/2014/main" val="1830040031"/>
                    </a:ext>
                  </a:extLst>
                </a:gridCol>
                <a:gridCol w="6300688">
                  <a:extLst>
                    <a:ext uri="{9D8B030D-6E8A-4147-A177-3AD203B41FA5}">
                      <a16:colId xmlns:a16="http://schemas.microsoft.com/office/drawing/2014/main" val="2900073639"/>
                    </a:ext>
                  </a:extLst>
                </a:gridCol>
              </a:tblGrid>
              <a:tr h="434716">
                <a:tc>
                  <a:txBody>
                    <a:bodyPr/>
                    <a:lstStyle/>
                    <a:p>
                      <a:r>
                        <a:rPr lang="it-IT" sz="24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Transifex</a:t>
                      </a:r>
                      <a:r>
                        <a:rPr lang="it-IT" sz="24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 (VS Code)    </a:t>
                      </a:r>
                      <a:r>
                        <a:rPr lang="it-IT" sz="24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400" dirty="0">
                        <a:solidFill>
                          <a:schemeClr val="bg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MLCP (</a:t>
                      </a:r>
                      <a:r>
                        <a:rPr lang="it-IT" sz="24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all</a:t>
                      </a:r>
                      <a:r>
                        <a:rPr lang="it-IT" sz="24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 others)</a:t>
                      </a:r>
                      <a:endParaRPr lang="en-US" sz="2400" dirty="0">
                        <a:solidFill>
                          <a:schemeClr val="bg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559203"/>
                  </a:ext>
                </a:extLst>
              </a:tr>
              <a:tr h="44970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Lucida Console" panose="020B0609040504020204" pitchFamily="49" charset="0"/>
                        </a:rPr>
                        <a:t>https://www.transifex.com/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Lucida Console" panose="020B0609040504020204" pitchFamily="49" charset="0"/>
                        </a:rPr>
                        <a:t>https://aka.ms/MLCP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Lucida Console" panose="020B0609040504020204" pitchFamily="49" charset="0"/>
                        </a:rPr>
                        <a:t>( </a:t>
                      </a:r>
                      <a:r>
                        <a:rPr lang="en-US" sz="140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Lucida Console" panose="020B0609040504020204" pitchFamily="49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https://envelope-community.azurewebsites.net</a:t>
                      </a:r>
                      <a:r>
                        <a:rPr lang="en-US" sz="140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Lucida Console" panose="020B0609040504020204" pitchFamily="49" charset="0"/>
                        </a:rPr>
                        <a:t> )</a:t>
                      </a:r>
                      <a:endParaRPr lang="en-US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99869"/>
                  </a:ext>
                </a:extLst>
              </a:tr>
              <a:tr h="1500615">
                <a:tc>
                  <a:txBody>
                    <a:bodyPr/>
                    <a:lstStyle/>
                    <a:p>
                      <a:endParaRPr lang="en-US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0579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5B852D5-5810-48FC-8C84-9C00843D4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50" y="2283050"/>
            <a:ext cx="7365933" cy="3977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1CA367-7198-439D-9C78-068D512EE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154" y="2283050"/>
            <a:ext cx="6356846" cy="45749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3149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7586"/>
    </mc:Choice>
    <mc:Fallback xmlns="">
      <p:transition advTm="7758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tar: 32 Points 13">
            <a:extLst>
              <a:ext uri="{FF2B5EF4-FFF2-40B4-BE49-F238E27FC236}">
                <a16:creationId xmlns:a16="http://schemas.microsoft.com/office/drawing/2014/main" id="{F3858CD5-44D7-44C4-BE3F-70F3847AD06B}"/>
              </a:ext>
            </a:extLst>
          </p:cNvPr>
          <p:cNvSpPr/>
          <p:nvPr/>
        </p:nvSpPr>
        <p:spPr>
          <a:xfrm>
            <a:off x="7080417" y="4956747"/>
            <a:ext cx="5046498" cy="1901253"/>
          </a:xfrm>
          <a:prstGeom prst="star32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/>
              <a:t>3+ </a:t>
            </a:r>
            <a:r>
              <a:rPr lang="it-IT" sz="3200" dirty="0" err="1"/>
              <a:t>Mil</a:t>
            </a:r>
            <a:r>
              <a:rPr lang="it-IT" sz="3200" dirty="0"/>
              <a:t> </a:t>
            </a:r>
            <a:r>
              <a:rPr lang="it-IT" sz="3200" dirty="0" err="1"/>
              <a:t>downloads</a:t>
            </a:r>
            <a:endParaRPr lang="it-IT" sz="3200" dirty="0"/>
          </a:p>
        </p:txBody>
      </p:sp>
      <p:sp>
        <p:nvSpPr>
          <p:cNvPr id="16" name="Star: 32 Points 15">
            <a:extLst>
              <a:ext uri="{FF2B5EF4-FFF2-40B4-BE49-F238E27FC236}">
                <a16:creationId xmlns:a16="http://schemas.microsoft.com/office/drawing/2014/main" id="{A10364EC-12E1-48DF-8A5A-47A9F7D04319}"/>
              </a:ext>
            </a:extLst>
          </p:cNvPr>
          <p:cNvSpPr/>
          <p:nvPr/>
        </p:nvSpPr>
        <p:spPr>
          <a:xfrm>
            <a:off x="7457704" y="2852584"/>
            <a:ext cx="4734296" cy="2135255"/>
          </a:xfrm>
          <a:prstGeom prst="star32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/>
              <a:t>17+ </a:t>
            </a:r>
            <a:r>
              <a:rPr lang="it-IT" sz="3200" dirty="0" err="1"/>
              <a:t>langs</a:t>
            </a:r>
            <a:r>
              <a:rPr lang="it-IT" sz="3200" dirty="0"/>
              <a:t> </a:t>
            </a:r>
          </a:p>
          <a:p>
            <a:pPr algn="ctr"/>
            <a:r>
              <a:rPr lang="it-IT" sz="3200" dirty="0"/>
              <a:t>22 </a:t>
            </a:r>
            <a:r>
              <a:rPr lang="it-IT" sz="3200" dirty="0" err="1"/>
              <a:t>requested</a:t>
            </a:r>
            <a:r>
              <a:rPr lang="it-IT" sz="32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29A50-CC58-4221-842B-558CB4E89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Lucida Console" panose="020B0609040504020204" pitchFamily="49" charset="0"/>
              </a:rPr>
              <a:t>OSS </a:t>
            </a:r>
            <a:r>
              <a:rPr lang="it-IT" sz="3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Int.l</a:t>
            </a:r>
            <a:r>
              <a:rPr lang="it-IT" sz="3600" dirty="0">
                <a:solidFill>
                  <a:schemeClr val="bg1"/>
                </a:solidFill>
                <a:latin typeface="Lucida Console" panose="020B0609040504020204" pitchFamily="49" charset="0"/>
              </a:rPr>
              <a:t> Community –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E4CC6-BC75-4A13-897A-1624169C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Contributors</a:t>
            </a:r>
            <a:r>
              <a:rPr lang="it-IT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are on the </a:t>
            </a:r>
            <a:r>
              <a:rPr lang="it-IT" sz="24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Leaderboard</a:t>
            </a:r>
            <a:endParaRPr lang="it-IT" sz="2400" dirty="0">
              <a:solidFill>
                <a:srgbClr val="FFFF0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https://microsoftl10n.github.io/</a:t>
            </a:r>
            <a:r>
              <a:rPr lang="it-IT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it-IT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AND on the </a:t>
            </a:r>
            <a:r>
              <a:rPr lang="it-IT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Products’ Release notes</a:t>
            </a:r>
            <a:r>
              <a:rPr lang="it-IT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!</a:t>
            </a:r>
          </a:p>
          <a:p>
            <a:r>
              <a:rPr lang="it-IT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Certificates for top </a:t>
            </a:r>
            <a:r>
              <a:rPr lang="it-IT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contributors</a:t>
            </a:r>
            <a:endParaRPr lang="it-IT" sz="2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it-IT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Calls</a:t>
            </a:r>
            <a:r>
              <a:rPr lang="it-IT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with Engineering teams</a:t>
            </a:r>
          </a:p>
          <a:p>
            <a:pPr marL="0" indent="0">
              <a:buNone/>
            </a:pPr>
            <a:endParaRPr lang="it-IT" sz="2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it-IT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Get</a:t>
            </a:r>
            <a:r>
              <a:rPr lang="it-IT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updates</a:t>
            </a:r>
            <a:endParaRPr lang="it-IT" sz="2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it-IT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Twitter: @MicrosoftL10n</a:t>
            </a:r>
          </a:p>
          <a:p>
            <a:r>
              <a:rPr lang="it-IT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Social channels</a:t>
            </a:r>
          </a:p>
          <a:p>
            <a:endParaRPr lang="it-IT" dirty="0"/>
          </a:p>
          <a:p>
            <a:r>
              <a:rPr lang="en-US" u="sng" dirty="0">
                <a:solidFill>
                  <a:srgbClr val="00B0F0"/>
                </a:solidFill>
                <a:latin typeface="Lucida Console" panose="020B0609040504020204" pitchFamily="49" charset="0"/>
              </a:rPr>
              <a:t>http://aka.ms/IntlDocsOSS</a:t>
            </a:r>
            <a:endParaRPr 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3670F40-FDAC-4081-B5CB-5CACD0148484}"/>
              </a:ext>
            </a:extLst>
          </p:cNvPr>
          <p:cNvGrpSpPr/>
          <p:nvPr/>
        </p:nvGrpSpPr>
        <p:grpSpPr>
          <a:xfrm>
            <a:off x="2270610" y="5541521"/>
            <a:ext cx="3290719" cy="429376"/>
            <a:chOff x="5430430" y="4752797"/>
            <a:chExt cx="3981770" cy="571500"/>
          </a:xfrm>
        </p:grpSpPr>
        <p:pic>
          <p:nvPicPr>
            <p:cNvPr id="1027" name="Picture 3" descr="https://camo.githubusercontent.com/a51dd749c3ce0b667f7a9e01a4741f8c9ace9667/687474703a2f2f686f6e67687569672e6769746875622e696f2f547769747465722e504e47">
              <a:hlinkClick r:id="rId5"/>
              <a:extLst>
                <a:ext uri="{FF2B5EF4-FFF2-40B4-BE49-F238E27FC236}">
                  <a16:creationId xmlns:a16="http://schemas.microsoft.com/office/drawing/2014/main" id="{C13D78EE-C1EC-46B5-8E97-70E950B66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4997" y="4752797"/>
              <a:ext cx="581025" cy="57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camo.githubusercontent.com/6ba611fe426fc6e073580b152d627a14bc2875ba/687474703a2f2f686f6e67687569672e6769746875622e696f2f4c696e6b6564696e2e504e47">
              <a:hlinkClick r:id="rId7"/>
              <a:extLst>
                <a:ext uri="{FF2B5EF4-FFF2-40B4-BE49-F238E27FC236}">
                  <a16:creationId xmlns:a16="http://schemas.microsoft.com/office/drawing/2014/main" id="{7C15E7A0-4A72-43F7-9E44-52D9F7506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8137" y="4752797"/>
              <a:ext cx="590550" cy="56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https://camo.githubusercontent.com/e5567f469012473b05cd20a5963d73ac4188d455/687474703a2f2f686f6e67687569672e6769746875622e696f2f4769747465722e504e47">
              <a:hlinkClick r:id="rId9"/>
              <a:extLst>
                <a:ext uri="{FF2B5EF4-FFF2-40B4-BE49-F238E27FC236}">
                  <a16:creationId xmlns:a16="http://schemas.microsoft.com/office/drawing/2014/main" id="{A32A6CAB-E0AD-4656-AF84-21A3C51E2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803" y="4752797"/>
              <a:ext cx="581025" cy="56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camo.githubusercontent.com/8823a6ce721c75c77309fa5b558554211b798750/687474703a2f2f686f6e67687569672e6769746875622e696f2f5765636861742e504e47">
              <a:hlinkClick r:id="rId11"/>
              <a:extLst>
                <a:ext uri="{FF2B5EF4-FFF2-40B4-BE49-F238E27FC236}">
                  <a16:creationId xmlns:a16="http://schemas.microsoft.com/office/drawing/2014/main" id="{59A1C735-B0C4-4693-B210-376C2FD29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3944" y="4752797"/>
              <a:ext cx="571500" cy="56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https://camo.githubusercontent.com/defdb96a572536d405a405007b92d297c7cdf2f3/687474703a2f2f686f6e67687569672e6769746875622e696f2f596f75747562652e504e47">
              <a:hlinkClick r:id="rId13"/>
              <a:extLst>
                <a:ext uri="{FF2B5EF4-FFF2-40B4-BE49-F238E27FC236}">
                  <a16:creationId xmlns:a16="http://schemas.microsoft.com/office/drawing/2014/main" id="{C5C58EA3-F7EC-49BD-88A9-F07FD17D97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7560" y="4752797"/>
              <a:ext cx="581025" cy="57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camo.githubusercontent.com/c5d68b41a9a706420913fcf7686af0e53ac39955/687474703a2f2f686f6e67687569672e6769746875622e696f2f5472616e73696665782e504e47">
              <a:hlinkClick r:id="rId15"/>
              <a:extLst>
                <a:ext uri="{FF2B5EF4-FFF2-40B4-BE49-F238E27FC236}">
                  <a16:creationId xmlns:a16="http://schemas.microsoft.com/office/drawing/2014/main" id="{ECECCBA6-89F2-4B93-ACA3-1BE929143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0700" y="4752797"/>
              <a:ext cx="571500" cy="56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camo.githubusercontent.com/d0ba480e59e033a543f5ccae1cf67d265689ddb1/687474703a2f2f686f6e67687569672e6769746875622e696f2f46616365626f6f6b2e504e47">
              <a:hlinkClick r:id="rId17"/>
              <a:extLst>
                <a:ext uri="{FF2B5EF4-FFF2-40B4-BE49-F238E27FC236}">
                  <a16:creationId xmlns:a16="http://schemas.microsoft.com/office/drawing/2014/main" id="{2A09970E-2A95-4FAD-BD97-AAE8A7063A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0430" y="4752797"/>
              <a:ext cx="552450" cy="56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Star: 32 Points 5">
            <a:extLst>
              <a:ext uri="{FF2B5EF4-FFF2-40B4-BE49-F238E27FC236}">
                <a16:creationId xmlns:a16="http://schemas.microsoft.com/office/drawing/2014/main" id="{032E828F-6C02-44C6-954A-6D39814C91A8}"/>
              </a:ext>
            </a:extLst>
          </p:cNvPr>
          <p:cNvSpPr/>
          <p:nvPr/>
        </p:nvSpPr>
        <p:spPr>
          <a:xfrm>
            <a:off x="8158328" y="1194299"/>
            <a:ext cx="3968587" cy="1599518"/>
          </a:xfrm>
          <a:prstGeom prst="star32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/>
              <a:t>1200+ members </a:t>
            </a:r>
          </a:p>
        </p:txBody>
      </p:sp>
      <p:pic>
        <p:nvPicPr>
          <p:cNvPr id="7" name="Picture 2" descr="Nessun testo alternativo automatico disponibile.">
            <a:extLst>
              <a:ext uri="{FF2B5EF4-FFF2-40B4-BE49-F238E27FC236}">
                <a16:creationId xmlns:a16="http://schemas.microsoft.com/office/drawing/2014/main" id="{FD7CFD90-3903-47CD-B5BD-8E93800E1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09" y="7255447"/>
            <a:ext cx="885825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3A7C20-E564-4F30-92A5-53706DC7CC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36667" y="-5156019"/>
            <a:ext cx="6449325" cy="4877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D9891E-9753-4386-8256-CE8C273F624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88528" y="7383331"/>
            <a:ext cx="10621857" cy="50394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18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1966"/>
    </mc:Choice>
    <mc:Fallback xmlns="">
      <p:transition advTm="71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-0.12539 -0.943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76" y="-4719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65 0.02824 L 0.09792 -0.95648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4923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4.81481E-6 L 0.02487 0.91041 " pathEditMode="fixed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4550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9A50-CC58-4221-842B-558CB4E89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 err="1">
                <a:solidFill>
                  <a:srgbClr val="92D050"/>
                </a:solidFill>
                <a:latin typeface="Lucida Console" panose="020B0609040504020204" pitchFamily="49" charset="0"/>
              </a:rPr>
              <a:t>Docs</a:t>
            </a:r>
            <a:r>
              <a:rPr lang="it-IT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sz="4000" i="1" dirty="0">
                <a:solidFill>
                  <a:schemeClr val="bg1"/>
                </a:solidFill>
                <a:latin typeface="Lucida Console" panose="020B0609040504020204" pitchFamily="49" charset="0"/>
              </a:rPr>
              <a:t>can</a:t>
            </a:r>
            <a:r>
              <a:rPr lang="it-IT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 be a </a:t>
            </a:r>
            <a:r>
              <a:rPr lang="it-IT" sz="4000" i="1" dirty="0">
                <a:solidFill>
                  <a:schemeClr val="bg1"/>
                </a:solidFill>
                <a:latin typeface="Lucida Console" panose="020B0609040504020204" pitchFamily="49" charset="0"/>
              </a:rPr>
              <a:t>Community</a:t>
            </a:r>
            <a:r>
              <a:rPr lang="it-IT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 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E4CC6-BC75-4A13-897A-1624169C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83" y="1690688"/>
            <a:ext cx="11313451" cy="5167312"/>
          </a:xfrm>
        </p:spPr>
        <p:txBody>
          <a:bodyPr>
            <a:normAutofit fontScale="92500"/>
          </a:bodyPr>
          <a:lstStyle/>
          <a:p>
            <a:r>
              <a:rPr lang="it-IT" dirty="0">
                <a:solidFill>
                  <a:schemeClr val="accent5"/>
                </a:solidFill>
                <a:latin typeface="Lucida Console" panose="020B0609040504020204" pitchFamily="49" charset="0"/>
              </a:rPr>
              <a:t>docs.microsoft.com 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– new Technical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content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site</a:t>
            </a:r>
          </a:p>
          <a:p>
            <a:pPr lvl="1"/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MSDN / TechNet 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 docs.microsoft.com (60%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now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)</a:t>
            </a:r>
            <a:endParaRPr lang="it-IT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it-IT" dirty="0">
                <a:solidFill>
                  <a:schemeClr val="accent4"/>
                </a:solidFill>
                <a:latin typeface="Lucida Console" panose="020B0609040504020204" pitchFamily="49" charset="0"/>
              </a:rPr>
              <a:t>Content hosted on GitHub </a:t>
            </a:r>
          </a:p>
          <a:p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Designed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to be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edited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by the Community </a:t>
            </a:r>
          </a:p>
          <a:p>
            <a:r>
              <a:rPr lang="it-IT" i="1" dirty="0">
                <a:solidFill>
                  <a:srgbClr val="FFFF00"/>
                </a:solidFill>
                <a:latin typeface="Lucida Console" panose="020B0609040504020204" pitchFamily="49" charset="0"/>
              </a:rPr>
              <a:t>Microsoft </a:t>
            </a:r>
            <a:r>
              <a:rPr lang="it-IT" i="1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does</a:t>
            </a:r>
            <a:r>
              <a:rPr lang="it-IT" i="1" dirty="0">
                <a:solidFill>
                  <a:srgbClr val="FFFF00"/>
                </a:solidFill>
                <a:latin typeface="Lucida Console" panose="020B0609040504020204" pitchFamily="49" charset="0"/>
              </a:rPr>
              <a:t> the translation</a:t>
            </a:r>
          </a:p>
          <a:p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The Community </a:t>
            </a:r>
            <a:r>
              <a:rPr lang="it-IT" i="1" dirty="0">
                <a:solidFill>
                  <a:schemeClr val="bg1"/>
                </a:solidFill>
                <a:latin typeface="Lucida Console" panose="020B0609040504020204" pitchFamily="49" charset="0"/>
              </a:rPr>
              <a:t>can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contribute</a:t>
            </a:r>
            <a:r>
              <a:rPr lang="it-IT" dirty="0">
                <a:solidFill>
                  <a:srgbClr val="FFC000"/>
                </a:solidFill>
                <a:latin typeface="Lucida Console" panose="020B0609040504020204" pitchFamily="49" charset="0"/>
              </a:rPr>
              <a:t> to </a:t>
            </a:r>
            <a:r>
              <a:rPr lang="it-IT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improve</a:t>
            </a:r>
            <a:r>
              <a:rPr lang="it-IT" dirty="0">
                <a:solidFill>
                  <a:srgbClr val="FFC000"/>
                </a:solidFill>
                <a:latin typeface="Lucida Console" panose="020B0609040504020204" pitchFamily="49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the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overall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quality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of the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content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and of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our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Machine Learning/Machine Translation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engines</a:t>
            </a:r>
            <a:endParaRPr lang="it-IT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lvl="1"/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Edits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or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whole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articles</a:t>
            </a:r>
          </a:p>
          <a:p>
            <a:pPr lvl="1"/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In English or in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your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own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language</a:t>
            </a:r>
          </a:p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How? </a:t>
            </a:r>
            <a:r>
              <a:rPr lang="it-IT" dirty="0">
                <a:solidFill>
                  <a:schemeClr val="accent5"/>
                </a:solidFill>
                <a:latin typeface="Lucida Console" panose="020B060904050402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https://aka.ms/IntlDocs</a:t>
            </a:r>
            <a:r>
              <a:rPr lang="it-IT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p.s.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–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have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you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seen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  <a:hlinkClick r:id="rId5"/>
              </a:rPr>
              <a:t>https://docs.microsoft.com/learn/</a:t>
            </a:r>
            <a:r>
              <a:rPr lang="it-IT" dirty="0">
                <a:solidFill>
                  <a:schemeClr val="bg1"/>
                </a:solidFill>
                <a:latin typeface="Lucida Console" panose="020B0609040504020204" pitchFamily="49" charset="0"/>
              </a:rPr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F947C-095C-4297-B593-6457086B3C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5306" y="7629853"/>
            <a:ext cx="9573961" cy="4372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9F9FD1-1A82-4A44-9CBF-BE3B8CE135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22153" y="7180728"/>
            <a:ext cx="8351409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12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8969"/>
    </mc:Choice>
    <mc:Fallback xmlns="">
      <p:transition advTm="138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045E-16 L -0.28646 -0.95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3" y="-4770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7.40741E-7 L 0.29739 -1.046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70" y="-5236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3336-5B57-4373-A312-ED91962B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Please</a:t>
            </a:r>
            <a:r>
              <a:rPr lang="it-IT" dirty="0">
                <a:solidFill>
                  <a:srgbClr val="FFFF00"/>
                </a:solidFill>
                <a:latin typeface="Lucida Console" panose="020B0609040504020204" pitchFamily="49" charset="0"/>
              </a:rPr>
              <a:t> help </a:t>
            </a:r>
            <a:r>
              <a:rPr lang="it-IT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us</a:t>
            </a:r>
            <a:r>
              <a:rPr lang="it-IT" dirty="0">
                <a:solidFill>
                  <a:srgbClr val="FFFF00"/>
                </a:solidFill>
                <a:latin typeface="Lucida Console" panose="020B0609040504020204" pitchFamily="49" charset="0"/>
              </a:rPr>
              <a:t> spread the word</a:t>
            </a:r>
            <a:endParaRPr lang="en-US" dirty="0">
              <a:solidFill>
                <a:srgbClr val="FFFF00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865AC-1E36-4E25-99FA-B89EEBE16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3458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Can </a:t>
            </a:r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you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quickly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mention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it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in </a:t>
            </a:r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your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next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presentation? (1 slide)</a:t>
            </a:r>
          </a:p>
          <a:p>
            <a:endParaRPr lang="it-IT" sz="2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How other </a:t>
            </a: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MVPs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do </a:t>
            </a: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it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already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:</a:t>
            </a:r>
          </a:p>
          <a:p>
            <a:pPr>
              <a:buFontTx/>
              <a:buChar char="-"/>
            </a:pP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Add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the 1 slide to </a:t>
            </a: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your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deck and (plan to) </a:t>
            </a: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mention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it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(&lt;1 minute)</a:t>
            </a:r>
          </a:p>
          <a:p>
            <a:pPr>
              <a:buFontTx/>
              <a:buChar char="-"/>
            </a:pP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Before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: </a:t>
            </a: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Socialize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your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session (</a:t>
            </a: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we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can retweet -&gt; help </a:t>
            </a: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amplify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buFontTx/>
              <a:buChar char="-"/>
            </a:pP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During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: </a:t>
            </a: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Get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a friend from the audience to take a picture of </a:t>
            </a: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your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talk</a:t>
            </a:r>
          </a:p>
          <a:p>
            <a:pPr lvl="1">
              <a:buFontTx/>
              <a:buChar char="-"/>
            </a:pPr>
            <a:r>
              <a:rPr lang="it-IT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Not</a:t>
            </a:r>
            <a:r>
              <a:rPr lang="it-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necessarily</a:t>
            </a:r>
            <a:r>
              <a:rPr lang="it-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of </a:t>
            </a:r>
            <a:r>
              <a:rPr lang="it-IT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that</a:t>
            </a:r>
            <a:r>
              <a:rPr lang="it-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slide </a:t>
            </a:r>
            <a:r>
              <a:rPr lang="it-IT" sz="1400" dirty="0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</a:t>
            </a:r>
          </a:p>
          <a:p>
            <a:pPr>
              <a:buFontTx/>
              <a:buChar char="-"/>
            </a:pP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During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/After: </a:t>
            </a: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write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a </a:t>
            </a: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message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with/</a:t>
            </a: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without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picture to Social channels</a:t>
            </a:r>
          </a:p>
          <a:p>
            <a:pPr lvl="1">
              <a:buFontTx/>
              <a:buChar char="-"/>
            </a:pPr>
            <a:r>
              <a:rPr lang="it-IT" sz="1400" dirty="0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Twitter </a:t>
            </a:r>
            <a:r>
              <a:rPr lang="it-IT" sz="1400" dirty="0" err="1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is</a:t>
            </a:r>
            <a:r>
              <a:rPr lang="it-IT" sz="1400" dirty="0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preferred, </a:t>
            </a:r>
            <a:r>
              <a:rPr lang="it-IT" sz="1400" dirty="0" err="1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but</a:t>
            </a:r>
            <a:r>
              <a:rPr lang="it-IT" sz="1400" dirty="0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you</a:t>
            </a:r>
            <a:r>
              <a:rPr lang="it-IT" sz="1400" dirty="0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can use other channels </a:t>
            </a:r>
            <a:r>
              <a:rPr lang="it-IT" sz="1400" dirty="0" err="1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if</a:t>
            </a:r>
            <a:r>
              <a:rPr lang="it-IT" sz="1400" dirty="0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we</a:t>
            </a:r>
            <a:r>
              <a:rPr lang="it-IT" sz="1400" dirty="0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know </a:t>
            </a:r>
            <a:r>
              <a:rPr lang="it-IT" sz="1400" dirty="0" err="1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beforehand</a:t>
            </a:r>
            <a:endParaRPr lang="it-IT" sz="1400" dirty="0">
              <a:solidFill>
                <a:schemeClr val="bg1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We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can help retweet and </a:t>
            </a:r>
            <a:r>
              <a:rPr lang="it-IT" sz="1800" dirty="0" err="1">
                <a:solidFill>
                  <a:schemeClr val="accent2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promote</a:t>
            </a:r>
            <a:r>
              <a:rPr lang="it-IT" sz="1800" dirty="0">
                <a:solidFill>
                  <a:schemeClr val="accent2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</a:t>
            </a:r>
            <a:r>
              <a:rPr lang="it-IT" sz="1800" dirty="0" err="1">
                <a:solidFill>
                  <a:schemeClr val="accent2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your</a:t>
            </a:r>
            <a:r>
              <a:rPr lang="it-IT" sz="1800" dirty="0">
                <a:solidFill>
                  <a:schemeClr val="accent2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session 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and/or </a:t>
            </a:r>
            <a:r>
              <a:rPr lang="it-IT" sz="1800" dirty="0" err="1">
                <a:solidFill>
                  <a:schemeClr val="accent2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raise</a:t>
            </a:r>
            <a:r>
              <a:rPr lang="it-IT" sz="1800" dirty="0">
                <a:solidFill>
                  <a:schemeClr val="accent2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</a:t>
            </a:r>
            <a:r>
              <a:rPr lang="it-IT" sz="1800" dirty="0" err="1">
                <a:solidFill>
                  <a:schemeClr val="accent2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your</a:t>
            </a:r>
            <a:r>
              <a:rPr lang="it-IT" sz="1800" dirty="0">
                <a:solidFill>
                  <a:schemeClr val="accent2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</a:t>
            </a:r>
            <a:r>
              <a:rPr lang="it-IT" sz="1800" dirty="0" err="1">
                <a:solidFill>
                  <a:schemeClr val="accent2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visibility</a:t>
            </a:r>
            <a:endParaRPr lang="it-IT" sz="1800" dirty="0">
              <a:solidFill>
                <a:schemeClr val="accent2"/>
              </a:solidFill>
              <a:latin typeface="Lucida Console" panose="020B0609040504020204" pitchFamily="49" charset="0"/>
            </a:endParaRPr>
          </a:p>
          <a:p>
            <a:pPr>
              <a:buFontTx/>
              <a:buChar char="-"/>
            </a:pP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Best </a:t>
            </a: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if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you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/cc </a:t>
            </a:r>
            <a:r>
              <a:rPr lang="it-IT" sz="1800" dirty="0">
                <a:solidFill>
                  <a:schemeClr val="accent2"/>
                </a:solidFill>
                <a:latin typeface="Lucida Console" panose="020B0609040504020204" pitchFamily="49" charset="0"/>
              </a:rPr>
              <a:t>@</a:t>
            </a:r>
            <a:r>
              <a:rPr lang="it-IT" sz="18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aldod</a:t>
            </a:r>
            <a:r>
              <a:rPr lang="it-IT" sz="1800" dirty="0">
                <a:solidFill>
                  <a:schemeClr val="accent2"/>
                </a:solidFill>
                <a:latin typeface="Lucida Console" panose="020B0609040504020204" pitchFamily="49" charset="0"/>
              </a:rPr>
              <a:t> 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and/or </a:t>
            </a:r>
            <a:r>
              <a:rPr lang="it-IT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your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sz="1800" dirty="0">
                <a:solidFill>
                  <a:schemeClr val="accent2"/>
                </a:solidFill>
                <a:latin typeface="Lucida Console" panose="020B0609040504020204" pitchFamily="49" charset="0"/>
              </a:rPr>
              <a:t>CPM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and/or </a:t>
            </a:r>
            <a:r>
              <a:rPr lang="it-IT" sz="1800" dirty="0">
                <a:solidFill>
                  <a:schemeClr val="accent2"/>
                </a:solidFill>
                <a:latin typeface="Lucida Console" panose="020B0609040504020204" pitchFamily="49" charset="0"/>
              </a:rPr>
              <a:t>@MicrosoftL10n </a:t>
            </a:r>
            <a:r>
              <a:rPr lang="it-IT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and </a:t>
            </a:r>
            <a:r>
              <a:rPr lang="it-IT" sz="1800" dirty="0">
                <a:solidFill>
                  <a:schemeClr val="accent2"/>
                </a:solidFill>
                <a:latin typeface="Lucida Console" panose="020B0609040504020204" pitchFamily="49" charset="0"/>
              </a:rPr>
              <a:t>@</a:t>
            </a:r>
            <a:r>
              <a:rPr lang="it-IT" sz="18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docsmsft</a:t>
            </a:r>
            <a:endParaRPr lang="it-IT" sz="1800" dirty="0">
              <a:solidFill>
                <a:schemeClr val="accent2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it-IT" sz="2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Tip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: Local «</a:t>
            </a:r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tours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» </a:t>
            </a:r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get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even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better </a:t>
            </a:r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visibility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! (</a:t>
            </a:r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DotNetConf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/ Insiders </a:t>
            </a:r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Dev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Tour)</a:t>
            </a:r>
          </a:p>
          <a:p>
            <a:pPr marL="0" indent="0">
              <a:buNone/>
            </a:pP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it-IT" sz="2000" dirty="0">
                <a:solidFill>
                  <a:srgbClr val="00B0F0"/>
                </a:solidFill>
                <a:latin typeface="Lucida Console" panose="020B060904050402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https://www.dotnetconf.net/local-events/</a:t>
            </a:r>
            <a:r>
              <a:rPr lang="it-IT" sz="2000" dirty="0">
                <a:solidFill>
                  <a:srgbClr val="00B0F0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But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use the right </a:t>
            </a:r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hashtags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!</a:t>
            </a:r>
          </a:p>
          <a:p>
            <a:pPr marL="0" indent="0">
              <a:buNone/>
            </a:pPr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Tip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: Leverage Global </a:t>
            </a:r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efforts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(like </a:t>
            </a:r>
            <a:r>
              <a:rPr lang="it-IT" sz="2000" dirty="0" err="1">
                <a:solidFill>
                  <a:srgbClr val="00B0F0"/>
                </a:solidFill>
                <a:latin typeface="Lucida Console" panose="020B060904050402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Hacktoberfest</a:t>
            </a:r>
            <a:r>
              <a:rPr lang="it-IT" sz="2000" dirty="0">
                <a:solidFill>
                  <a:srgbClr val="00B0F0"/>
                </a:solidFill>
                <a:latin typeface="Lucida Console" panose="020B060904050402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2018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) or propose </a:t>
            </a:r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your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own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(</a:t>
            </a:r>
            <a:r>
              <a:rPr lang="it-IT" sz="2000" dirty="0" err="1">
                <a:solidFill>
                  <a:srgbClr val="00B0F0"/>
                </a:solidFill>
                <a:latin typeface="Lucida Console" panose="020B060904050402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</a:t>
            </a:r>
            <a:r>
              <a:rPr lang="it-IT" sz="2000" dirty="0">
                <a:solidFill>
                  <a:srgbClr val="00B0F0"/>
                </a:solidFill>
                <a:latin typeface="Lucida Console" panose="020B060904050402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-a-Doc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it-IT" sz="2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NOTE: </a:t>
            </a:r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contributions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count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against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it-IT" sz="2000" dirty="0">
                <a:solidFill>
                  <a:srgbClr val="00B0F0"/>
                </a:solidFill>
                <a:latin typeface="Lucida Console" panose="020B06090405040202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MVP</a:t>
            </a:r>
            <a:r>
              <a:rPr lang="it-IT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status</a:t>
            </a:r>
            <a:endParaRPr lang="it-IT" sz="2000" dirty="0">
              <a:solidFill>
                <a:schemeClr val="bg1"/>
              </a:solidFill>
              <a:latin typeface="Lucida Console" panose="020B0609040504020204" pitchFamily="49" charset="0"/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C4FC6-CF03-4B05-869B-8C8D51E9A7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8736" y="7400624"/>
            <a:ext cx="4789173" cy="4921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3959E0-81AE-4AAD-831F-763D33D110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87" y="7049895"/>
            <a:ext cx="5506218" cy="3810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5C731E-9E7A-4871-9284-21F844BB46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5591" y="7801950"/>
            <a:ext cx="5515745" cy="4734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831F76-8674-447B-A765-62F4077540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1013" y="7295461"/>
            <a:ext cx="4258269" cy="6573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8AC023-59CE-4293-A8C9-31348EA523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8058" y="7028267"/>
            <a:ext cx="4153480" cy="4086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04259-2911-4E30-82D7-F0ACC41364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33516" y="6917860"/>
            <a:ext cx="2819794" cy="58872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A60DBF-E5FC-4560-884E-2B9841C6D2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0366" y="8586652"/>
            <a:ext cx="9383434" cy="5249008"/>
          </a:xfrm>
          <a:prstGeom prst="rect">
            <a:avLst/>
          </a:prstGeom>
          <a:effectLst>
            <a:glow rad="914400">
              <a:schemeClr val="accent1">
                <a:satMod val="17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61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67033"/>
    </mc:Choice>
    <mc:Fallback xmlns="">
      <p:transition advTm="367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0595 -1.074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-5375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37995 -0.7946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97" y="-3974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0.22617 -0.8819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15" y="-4409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06979 -0.8585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-4294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14935 -0.7351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1" y="-3675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0.29974 -0.9585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-4794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-0.30117 -1.0666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65" y="-5333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040C3-736C-491A-8F55-685B61B3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Questions?</a:t>
            </a:r>
          </a:p>
        </p:txBody>
      </p:sp>
      <p:pic>
        <p:nvPicPr>
          <p:cNvPr id="4" name="Content Placeholder 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9C4D8913-B3F5-4E00-8613-FDB3E6D69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56310" y="1825625"/>
            <a:ext cx="40793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6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686"/>
    </mc:Choice>
    <mc:Fallback xmlns="">
      <p:transition advTm="468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7.8|11.3|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2.3|9.1|23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5.3|1.4|18.5|21.2|13.1|17.5|23.3|37.9"/>
</p:tagLst>
</file>

<file path=ppt/theme/theme1.xml><?xml version="1.0" encoding="utf-8"?>
<a:theme xmlns:a="http://schemas.openxmlformats.org/drawingml/2006/main" name="XE Ev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XE Event.pptx" id="{3FF0CE64-F516-439F-A30E-CDE010C796D9}" vid="{451A23FE-85E7-49E5-A84D-C245C971E9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9DFF0E49816046AD2705BA8C37ACD7" ma:contentTypeVersion="11" ma:contentTypeDescription="Create a new document." ma:contentTypeScope="" ma:versionID="401e8830a04d86be642af00cdb21a2e0">
  <xsd:schema xmlns:xsd="http://www.w3.org/2001/XMLSchema" xmlns:xs="http://www.w3.org/2001/XMLSchema" xmlns:p="http://schemas.microsoft.com/office/2006/metadata/properties" xmlns:ns2="abad6b82-eb92-4ed3-abfd-eaae2330e628" xmlns:ns3="a66525ee-7d82-474d-9266-24a2a497d8d7" targetNamespace="http://schemas.microsoft.com/office/2006/metadata/properties" ma:root="true" ma:fieldsID="28d2f51608d67f1444d64286af792e88" ns2:_="" ns3:_="">
    <xsd:import namespace="abad6b82-eb92-4ed3-abfd-eaae2330e628"/>
    <xsd:import namespace="a66525ee-7d82-474d-9266-24a2a497d8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d6b82-eb92-4ed3-abfd-eaae2330e6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6525ee-7d82-474d-9266-24a2a497d8d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5A68B3-9E02-4079-90D6-1B38D7F9BFE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FA6E467-815A-4D88-B939-F5FFA69178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8B8296-75DA-40D6-A625-AAE59D128B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ad6b82-eb92-4ed3-abfd-eaae2330e628"/>
    <ds:schemaRef ds:uri="a66525ee-7d82-474d-9266-24a2a497d8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XE Event</Template>
  <TotalTime>0</TotalTime>
  <Words>1159</Words>
  <Application>Microsoft Office PowerPoint</Application>
  <PresentationFormat>Widescreen</PresentationFormat>
  <Paragraphs>217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Lucida Console</vt:lpstr>
      <vt:lpstr>Lucida Sans</vt:lpstr>
      <vt:lpstr>Segoe UI Light</vt:lpstr>
      <vt:lpstr>Wingdings</vt:lpstr>
      <vt:lpstr>XE Event</vt:lpstr>
      <vt:lpstr>International Community  Projects</vt:lpstr>
      <vt:lpstr>What &amp; Why</vt:lpstr>
      <vt:lpstr>Open Source is a Community thing</vt:lpstr>
      <vt:lpstr>OSS Int.l Community Projects</vt:lpstr>
      <vt:lpstr>Tools</vt:lpstr>
      <vt:lpstr>OSS Int.l Community – Status</vt:lpstr>
      <vt:lpstr>Docs can be a Community thing</vt:lpstr>
      <vt:lpstr>Please help us spread the word</vt:lpstr>
      <vt:lpstr>Questions?</vt:lpstr>
      <vt:lpstr>Appendix</vt:lpstr>
      <vt:lpstr>Supporting short Slide decks</vt:lpstr>
      <vt:lpstr>1 slide</vt:lpstr>
      <vt:lpstr>Where are the instructions? https://aka.ms/ms-docs </vt:lpstr>
      <vt:lpstr>2 slides</vt:lpstr>
      <vt:lpstr>Where are the instructions? https://aka.ms/ms-docs </vt:lpstr>
      <vt:lpstr>Do you like Open Source? https://aka.ms/msossloc  </vt:lpstr>
      <vt:lpstr>About Docs</vt:lpstr>
      <vt:lpstr>Docs - the «New Hope» for Technical Content</vt:lpstr>
      <vt:lpstr>Docs – in detail</vt:lpstr>
      <vt:lpstr>Redesigned site …</vt:lpstr>
      <vt:lpstr>… and content</vt:lpstr>
      <vt:lpstr>Contribution/Editing experience</vt:lpstr>
      <vt:lpstr>Global by default</vt:lpstr>
      <vt:lpstr>About Docs – more features</vt:lpstr>
      <vt:lpstr>API Browser</vt:lpstr>
      <vt:lpstr>API Browser (cont.d)</vt:lpstr>
      <vt:lpstr>Integrated Cloud Shell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2018-08-29T08:15:51Z</dcterms:created>
  <dcterms:modified xsi:type="dcterms:W3CDTF">2018-09-27T08:55:20Z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0x010100CE9DFF0E49816046AD2705BA8C37ACD7</vt:lpwstr>
  </property>
</Properties>
</file>